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4"/>
  </p:notesMasterIdLst>
  <p:sldIdLst>
    <p:sldId id="260" r:id="rId2"/>
    <p:sldId id="262" r:id="rId3"/>
    <p:sldId id="318" r:id="rId4"/>
    <p:sldId id="302" r:id="rId5"/>
    <p:sldId id="317" r:id="rId6"/>
    <p:sldId id="324" r:id="rId7"/>
    <p:sldId id="325" r:id="rId8"/>
    <p:sldId id="321" r:id="rId9"/>
    <p:sldId id="320" r:id="rId10"/>
    <p:sldId id="322" r:id="rId11"/>
    <p:sldId id="323" r:id="rId12"/>
    <p:sldId id="313" r:id="rId13"/>
    <p:sldId id="326" r:id="rId14"/>
    <p:sldId id="327" r:id="rId15"/>
    <p:sldId id="328" r:id="rId16"/>
    <p:sldId id="329" r:id="rId17"/>
    <p:sldId id="314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544" r:id="rId26"/>
    <p:sldId id="341" r:id="rId27"/>
    <p:sldId id="542" r:id="rId28"/>
    <p:sldId id="337" r:id="rId29"/>
    <p:sldId id="315" r:id="rId30"/>
    <p:sldId id="545" r:id="rId31"/>
    <p:sldId id="576" r:id="rId32"/>
    <p:sldId id="489" r:id="rId33"/>
    <p:sldId id="490" r:id="rId34"/>
    <p:sldId id="491" r:id="rId35"/>
    <p:sldId id="492" r:id="rId36"/>
    <p:sldId id="495" r:id="rId37"/>
    <p:sldId id="496" r:id="rId38"/>
    <p:sldId id="497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19" r:id="rId52"/>
    <p:sldId id="520" r:id="rId53"/>
    <p:sldId id="521" r:id="rId54"/>
    <p:sldId id="522" r:id="rId55"/>
    <p:sldId id="523" r:id="rId56"/>
    <p:sldId id="524" r:id="rId57"/>
    <p:sldId id="525" r:id="rId58"/>
    <p:sldId id="526" r:id="rId59"/>
    <p:sldId id="527" r:id="rId60"/>
    <p:sldId id="528" r:id="rId61"/>
    <p:sldId id="529" r:id="rId62"/>
    <p:sldId id="530" r:id="rId63"/>
    <p:sldId id="531" r:id="rId64"/>
    <p:sldId id="532" r:id="rId65"/>
    <p:sldId id="533" r:id="rId66"/>
    <p:sldId id="534" r:id="rId67"/>
    <p:sldId id="535" r:id="rId68"/>
    <p:sldId id="536" r:id="rId69"/>
    <p:sldId id="537" r:id="rId70"/>
    <p:sldId id="538" r:id="rId71"/>
    <p:sldId id="539" r:id="rId72"/>
    <p:sldId id="540" r:id="rId73"/>
    <p:sldId id="541" r:id="rId74"/>
    <p:sldId id="460" r:id="rId75"/>
    <p:sldId id="461" r:id="rId76"/>
    <p:sldId id="462" r:id="rId77"/>
    <p:sldId id="463" r:id="rId78"/>
    <p:sldId id="464" r:id="rId79"/>
    <p:sldId id="465" r:id="rId80"/>
    <p:sldId id="466" r:id="rId81"/>
    <p:sldId id="467" r:id="rId82"/>
    <p:sldId id="468" r:id="rId83"/>
    <p:sldId id="469" r:id="rId84"/>
    <p:sldId id="470" r:id="rId85"/>
    <p:sldId id="471" r:id="rId86"/>
    <p:sldId id="472" r:id="rId87"/>
    <p:sldId id="473" r:id="rId88"/>
    <p:sldId id="474" r:id="rId89"/>
    <p:sldId id="475" r:id="rId90"/>
    <p:sldId id="476" r:id="rId91"/>
    <p:sldId id="477" r:id="rId92"/>
    <p:sldId id="478" r:id="rId93"/>
    <p:sldId id="479" r:id="rId94"/>
    <p:sldId id="480" r:id="rId95"/>
    <p:sldId id="481" r:id="rId96"/>
    <p:sldId id="482" r:id="rId97"/>
    <p:sldId id="483" r:id="rId98"/>
    <p:sldId id="484" r:id="rId99"/>
    <p:sldId id="485" r:id="rId100"/>
    <p:sldId id="486" r:id="rId101"/>
    <p:sldId id="487" r:id="rId102"/>
    <p:sldId id="488" r:id="rId103"/>
    <p:sldId id="546" r:id="rId104"/>
    <p:sldId id="547" r:id="rId105"/>
    <p:sldId id="548" r:id="rId106"/>
    <p:sldId id="549" r:id="rId107"/>
    <p:sldId id="550" r:id="rId108"/>
    <p:sldId id="551" r:id="rId109"/>
    <p:sldId id="552" r:id="rId110"/>
    <p:sldId id="553" r:id="rId111"/>
    <p:sldId id="554" r:id="rId112"/>
    <p:sldId id="555" r:id="rId113"/>
    <p:sldId id="556" r:id="rId114"/>
    <p:sldId id="557" r:id="rId115"/>
    <p:sldId id="558" r:id="rId116"/>
    <p:sldId id="559" r:id="rId117"/>
    <p:sldId id="560" r:id="rId118"/>
    <p:sldId id="561" r:id="rId119"/>
    <p:sldId id="562" r:id="rId120"/>
    <p:sldId id="563" r:id="rId121"/>
    <p:sldId id="564" r:id="rId122"/>
    <p:sldId id="565" r:id="rId123"/>
    <p:sldId id="566" r:id="rId124"/>
    <p:sldId id="567" r:id="rId125"/>
    <p:sldId id="568" r:id="rId126"/>
    <p:sldId id="569" r:id="rId127"/>
    <p:sldId id="570" r:id="rId128"/>
    <p:sldId id="571" r:id="rId129"/>
    <p:sldId id="572" r:id="rId130"/>
    <p:sldId id="573" r:id="rId131"/>
    <p:sldId id="574" r:id="rId132"/>
    <p:sldId id="575" r:id="rId133"/>
  </p:sldIdLst>
  <p:sldSz cx="9144000" cy="6858000" type="screen4x3"/>
  <p:notesSz cx="6858000" cy="9144000"/>
  <p:embeddedFontLst>
    <p:embeddedFont>
      <p:font typeface="Copperplate Gothic Bold" panose="020E0705020206020404" pitchFamily="34" charset="0"/>
      <p:regular r:id="rId135"/>
    </p:embeddedFont>
    <p:embeddedFont>
      <p:font typeface="Cambria Math" panose="02040503050406030204" pitchFamily="18" charset="0"/>
      <p:regular r:id="rId136"/>
    </p:embeddedFont>
    <p:embeddedFont>
      <p:font typeface="Calibri" panose="020F0502020204030204" pitchFamily="34" charset="0"/>
      <p:regular r:id="rId137"/>
      <p:bold r:id="rId138"/>
      <p:italic r:id="rId139"/>
      <p:boldItalic r:id="rId140"/>
    </p:embeddedFont>
    <p:embeddedFont>
      <p:font typeface="함초롬돋움" panose="02030504000101010101" pitchFamily="18" charset="-127"/>
      <p:regular r:id="rId141"/>
      <p:bold r:id="rId142"/>
    </p:embeddedFont>
    <p:embeddedFont>
      <p:font typeface="Century Gothic" panose="020B0502020202020204" pitchFamily="34" charset="0"/>
      <p:regular r:id="rId143"/>
      <p:bold r:id="rId144"/>
      <p:italic r:id="rId145"/>
      <p:boldItalic r:id="rId146"/>
    </p:embeddedFont>
    <p:embeddedFont>
      <p:font typeface="HY헤드라인M" panose="02030600000101010101" pitchFamily="18" charset="-127"/>
      <p:regular r:id="rId147"/>
    </p:embeddedFont>
    <p:embeddedFont>
      <p:font typeface="나눔명조 ExtraBold" panose="02020603020101020101" pitchFamily="18" charset="-127"/>
      <p:bold r:id="rId148"/>
    </p:embeddedFont>
    <p:embeddedFont>
      <p:font typeface="맑은 고딕" panose="020B0503020000020004" pitchFamily="50" charset="-127"/>
      <p:regular r:id="rId149"/>
      <p:bold r:id="rId150"/>
    </p:embeddedFont>
    <p:embeddedFont>
      <p:font typeface="맑은 고딕 Semilight" panose="020B0502040204020203" pitchFamily="50" charset="-127"/>
      <p:regular r:id="rId151"/>
    </p:embeddedFont>
    <p:embeddedFont>
      <p:font typeface="Segoe UI Semibold" panose="020B0702040204020203" pitchFamily="34" charset="0"/>
      <p:bold r:id="rId152"/>
      <p:boldItalic r:id="rId153"/>
    </p:embeddedFont>
    <p:embeddedFont>
      <p:font typeface="Leelawadee UI" panose="020B0502040204020203" pitchFamily="34" charset="-34"/>
      <p:regular r:id="rId154"/>
      <p:bold r:id="rId155"/>
    </p:embeddedFont>
    <p:embeddedFont>
      <p:font typeface="Segoe UI Black" panose="020B0A02040204020203" pitchFamily="34" charset="0"/>
      <p:bold r:id="rId156"/>
      <p:boldItalic r:id="rId157"/>
    </p:embeddedFont>
    <p:embeddedFont>
      <p:font typeface="함초롬바탕" panose="02030504000101010101" pitchFamily="18" charset="-127"/>
      <p:regular r:id="rId158"/>
      <p:bold r:id="rId1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00"/>
    <a:srgbClr val="50577A"/>
    <a:srgbClr val="2B5389"/>
    <a:srgbClr val="3A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5" autoAdjust="0"/>
    <p:restoredTop sz="94660"/>
  </p:normalViewPr>
  <p:slideViewPr>
    <p:cSldViewPr>
      <p:cViewPr varScale="1">
        <p:scale>
          <a:sx n="68" d="100"/>
          <a:sy n="68" d="100"/>
        </p:scale>
        <p:origin x="-142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59" Type="http://schemas.openxmlformats.org/officeDocument/2006/relationships/font" Target="fonts/font2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5.fntdata"/><Relationship Id="rId85" Type="http://schemas.openxmlformats.org/officeDocument/2006/relationships/slide" Target="slides/slide84.xml"/><Relationship Id="rId150" Type="http://schemas.openxmlformats.org/officeDocument/2006/relationships/font" Target="fonts/font1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51" Type="http://schemas.openxmlformats.org/officeDocument/2006/relationships/font" Target="fonts/font17.fntdata"/><Relationship Id="rId156" Type="http://schemas.openxmlformats.org/officeDocument/2006/relationships/font" Target="fonts/font2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157" Type="http://schemas.openxmlformats.org/officeDocument/2006/relationships/font" Target="fonts/font2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158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font" Target="fonts/font14.fntdata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15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03793-EC17-4F72-AB60-8AC8950ABBFD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3E168-B25B-4C9C-88C0-319DBFA47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9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13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광고 영상이다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광고를 제작하는데 얼마가 들었을까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광고팀에는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몇명이 있을까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46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소비자가 만든 영상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수장 앨론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머스크가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 이것이 가능했던 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기업과 소비자를 둘러싼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확장된 덕분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75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과거와 달리</a:t>
            </a:r>
            <a:r>
              <a:rPr lang="en-US" altLang="ko-KR" baseline="0" dirty="0"/>
              <a:t> </a:t>
            </a:r>
            <a:r>
              <a:rPr lang="ko-KR" altLang="en-US" baseline="0" dirty="0"/>
              <a:t>매개의 주체는 개인</a:t>
            </a:r>
            <a:r>
              <a:rPr lang="en-US" altLang="ko-KR" baseline="0" dirty="0"/>
              <a:t>. </a:t>
            </a:r>
            <a:r>
              <a:rPr lang="ko-KR" altLang="en-US" baseline="0" dirty="0"/>
              <a:t>트위터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페이스북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유투브를</a:t>
            </a:r>
            <a:r>
              <a:rPr lang="ko-KR" altLang="en-US" baseline="0" dirty="0"/>
              <a:t> 비롯한 </a:t>
            </a:r>
            <a:r>
              <a:rPr lang="en-US" altLang="ko-KR" baseline="0" dirty="0"/>
              <a:t>SNS</a:t>
            </a:r>
            <a:r>
              <a:rPr lang="ko-KR" altLang="en-US" baseline="0" dirty="0"/>
              <a:t>와 기타 사회관계망 덕분에 모든 </a:t>
            </a:r>
            <a:r>
              <a:rPr lang="ko-KR" altLang="en-US" baseline="0" dirty="0" err="1"/>
              <a:t>소비자이자</a:t>
            </a:r>
            <a:r>
              <a:rPr lang="ko-KR" altLang="en-US" baseline="0" dirty="0"/>
              <a:t> 개인이 노드가 되었고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중엔 왠만한 대중 매체를 뛰어넘는 영향력을 가진 경우도 생겨남</a:t>
            </a:r>
            <a:endParaRPr lang="en-US" altLang="ko-KR" baseline="0" dirty="0"/>
          </a:p>
          <a:p>
            <a:r>
              <a:rPr lang="en-US" altLang="ko-KR" baseline="0" dirty="0"/>
              <a:t>4p-&gt;4c-&gt;4m</a:t>
            </a:r>
            <a:r>
              <a:rPr lang="ko-KR" altLang="en-US" baseline="0" dirty="0"/>
              <a:t>등등 여전히 부족한 점은 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주요 산업의 변화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소비자와 기업 관계성의 변화로 마케팅 믹스도 진화를 거듭하고 있는 중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이처럼 소비자와 기업</a:t>
            </a:r>
            <a:r>
              <a:rPr lang="en-US" altLang="ko-KR" baseline="0" dirty="0"/>
              <a:t> </a:t>
            </a:r>
            <a:r>
              <a:rPr lang="ko-KR" altLang="en-US" baseline="0" dirty="0"/>
              <a:t>활동으로 이뤄진</a:t>
            </a:r>
            <a:r>
              <a:rPr lang="ko-KR" altLang="en-US" dirty="0"/>
              <a:t> 네트워크 구조를</a:t>
            </a:r>
            <a:r>
              <a:rPr lang="ko-KR" altLang="en-US" baseline="0" dirty="0"/>
              <a:t> 이해하고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이에</a:t>
            </a:r>
            <a:r>
              <a:rPr lang="ko-KR" altLang="en-US" dirty="0"/>
              <a:t> 기반한 마케팅 방식들 등장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6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네트워크 분석과 관련한 가장 대표적인 사례 </a:t>
            </a:r>
            <a:r>
              <a:rPr lang="ko-KR" altLang="en-US" dirty="0" err="1"/>
              <a:t>바이럴</a:t>
            </a:r>
            <a:r>
              <a:rPr lang="ko-KR" altLang="en-US" dirty="0"/>
              <a:t> 마케팅</a:t>
            </a:r>
            <a:endParaRPr lang="en-US" altLang="ko-KR" dirty="0"/>
          </a:p>
          <a:p>
            <a:r>
              <a:rPr lang="ko-KR" altLang="en-US" dirty="0"/>
              <a:t>세상 참 좁다</a:t>
            </a:r>
            <a:r>
              <a:rPr lang="en-US" altLang="ko-KR" dirty="0"/>
              <a:t>~</a:t>
            </a:r>
          </a:p>
          <a:p>
            <a:r>
              <a:rPr lang="ko-KR" altLang="en-US" baseline="0" dirty="0"/>
              <a:t>이때 가장 화두가 되는 것은</a:t>
            </a:r>
            <a:endParaRPr lang="en-US" altLang="ko-KR" baseline="0" dirty="0"/>
          </a:p>
          <a:p>
            <a:r>
              <a:rPr lang="ko-KR" altLang="en-US" baseline="0" dirty="0"/>
              <a:t>어떻게 한 사람으로부터 시작해서 네트워크 전체를 감염시킬 수 있을까</a:t>
            </a:r>
            <a:r>
              <a:rPr lang="en-US" altLang="ko-KR" baseline="0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00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약한 연결</a:t>
            </a:r>
            <a:r>
              <a:rPr lang="en-US" altLang="ko-KR" baseline="0" dirty="0"/>
              <a:t> = </a:t>
            </a:r>
            <a:r>
              <a:rPr lang="ko-KR" altLang="en-US" baseline="0" dirty="0"/>
              <a:t>사회적 다리 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카톡방에서</a:t>
            </a:r>
            <a:r>
              <a:rPr lang="ko-KR" altLang="en-US" baseline="0" dirty="0"/>
              <a:t> 나눈 대화를 다른 곳으로 전이시키는 </a:t>
            </a:r>
            <a:r>
              <a:rPr lang="ko-KR" altLang="en-US" baseline="0" dirty="0" err="1"/>
              <a:t>엣지</a:t>
            </a:r>
            <a:r>
              <a:rPr lang="en-US" altLang="ko-KR" baseline="0" dirty="0"/>
              <a:t>)</a:t>
            </a:r>
          </a:p>
          <a:p>
            <a:pPr algn="l"/>
            <a:r>
              <a:rPr lang="ko-KR" altLang="en-US" sz="1200" dirty="0">
                <a:latin typeface="ff-meta-web-pro-1"/>
              </a:rPr>
              <a:t>페이스북의 경우에 친구 수의 미디언</a:t>
            </a:r>
            <a:r>
              <a:rPr lang="en-US" altLang="ko-KR" sz="1200" dirty="0">
                <a:latin typeface="ff-meta-web-pro-1"/>
              </a:rPr>
              <a:t>(median)</a:t>
            </a:r>
            <a:r>
              <a:rPr lang="ko-KR" altLang="en-US" sz="1200" dirty="0">
                <a:latin typeface="ff-meta-web-pro-1"/>
              </a:rPr>
              <a:t>은 </a:t>
            </a:r>
            <a:r>
              <a:rPr lang="en-US" altLang="ko-KR" sz="1200" dirty="0">
                <a:latin typeface="ff-meta-web-pro-1"/>
              </a:rPr>
              <a:t>100</a:t>
            </a:r>
            <a:r>
              <a:rPr lang="ko-KR" altLang="en-US" sz="1200" dirty="0">
                <a:latin typeface="ff-meta-web-pro-1"/>
              </a:rPr>
              <a:t>명 정도지만 </a:t>
            </a:r>
            <a:endParaRPr lang="en-US" altLang="ko-KR" sz="1200" dirty="0">
              <a:latin typeface="ff-meta-web-pro-1"/>
            </a:endParaRPr>
          </a:p>
          <a:p>
            <a:pPr algn="l"/>
            <a:r>
              <a:rPr lang="ko-KR" altLang="en-US" sz="1200" dirty="0">
                <a:latin typeface="ff-meta-web-pro-1"/>
              </a:rPr>
              <a:t>일부 사용자의 친구 수는 </a:t>
            </a:r>
            <a:r>
              <a:rPr lang="en-US" altLang="ko-KR" sz="1200" dirty="0">
                <a:latin typeface="ff-meta-web-pro-1"/>
              </a:rPr>
              <a:t>5,000</a:t>
            </a:r>
            <a:r>
              <a:rPr lang="ko-KR" altLang="en-US" sz="1200" dirty="0">
                <a:latin typeface="ff-meta-web-pro-1"/>
              </a:rPr>
              <a:t>명 </a:t>
            </a:r>
            <a:r>
              <a:rPr lang="en-US" altLang="ko-KR" sz="1200" dirty="0">
                <a:latin typeface="ff-meta-web-pro-1"/>
              </a:rPr>
              <a:t>(</a:t>
            </a:r>
            <a:r>
              <a:rPr lang="ko-KR" altLang="en-US" sz="1200" dirty="0">
                <a:latin typeface="ff-meta-web-pro-1"/>
              </a:rPr>
              <a:t>페이스북에서 설정한 최대 친구 수</a:t>
            </a:r>
            <a:r>
              <a:rPr lang="en-US" altLang="ko-KR" sz="1200" dirty="0">
                <a:latin typeface="ff-meta-web-pro-1"/>
              </a:rPr>
              <a:t>)</a:t>
            </a:r>
            <a:r>
              <a:rPr lang="ko-KR" altLang="en-US" sz="1200" dirty="0">
                <a:latin typeface="ff-meta-web-pro-1"/>
              </a:rPr>
              <a:t>에 달한다</a:t>
            </a:r>
            <a:r>
              <a:rPr lang="en-US" altLang="ko-KR" sz="1200" dirty="0">
                <a:latin typeface="ff-meta-web-pro-1"/>
              </a:rPr>
              <a:t>. </a:t>
            </a:r>
          </a:p>
          <a:p>
            <a:pPr algn="l"/>
            <a:r>
              <a:rPr lang="ko-KR" altLang="en-US" sz="1200" dirty="0">
                <a:latin typeface="ff-meta-web-pro-1"/>
              </a:rPr>
              <a:t>이렇게 수많은 친구를 가진 사용자가 곧 허브</a:t>
            </a:r>
            <a:endParaRPr lang="ko-KR" altLang="en-US" sz="120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매개중심성</a:t>
            </a:r>
            <a:r>
              <a:rPr lang="ko-KR" altLang="en-US" baseline="0" dirty="0"/>
              <a:t> </a:t>
            </a:r>
            <a:r>
              <a:rPr lang="en-US" altLang="ko-KR" baseline="0" dirty="0"/>
              <a:t>/ </a:t>
            </a:r>
            <a:r>
              <a:rPr lang="ko-KR" altLang="en-US" baseline="0" dirty="0" err="1"/>
              <a:t>연결정도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중심성</a:t>
            </a:r>
            <a:r>
              <a:rPr lang="ko-KR" altLang="en-US" baseline="0" dirty="0"/>
              <a:t> 이 높은 노드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sns</a:t>
            </a:r>
            <a:r>
              <a:rPr lang="ko-KR" altLang="en-US" baseline="0" dirty="0"/>
              <a:t>이용자나 채널을 통해 마케팅 진행하는 것이 효과적일 것이란 추론과 함께 이에 근거한 활용 논문도 다수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19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 </a:t>
            </a:r>
            <a:r>
              <a:rPr lang="ko-KR" altLang="en-US" dirty="0" err="1"/>
              <a:t>강남스타일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ko-KR" altLang="en-US" dirty="0" err="1"/>
              <a:t>동남아권</a:t>
            </a:r>
            <a:r>
              <a:rPr lang="ko-KR" altLang="en-US" dirty="0"/>
              <a:t> 허브 노드에 의해 강력한 전파 시작</a:t>
            </a:r>
            <a:r>
              <a:rPr lang="en-US" altLang="ko-KR" dirty="0"/>
              <a:t>. -&gt;  SNS</a:t>
            </a:r>
            <a:r>
              <a:rPr lang="ko-KR" altLang="en-US" dirty="0"/>
              <a:t>를 통해 영미권 입소문 시작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97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이외에도 상권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7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22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충성고객과</a:t>
            </a:r>
            <a:r>
              <a:rPr lang="ko-KR" altLang="en-US" dirty="0"/>
              <a:t> </a:t>
            </a:r>
            <a:r>
              <a:rPr lang="ko-KR" altLang="en-US" dirty="0" err="1"/>
              <a:t>이탈고객</a:t>
            </a:r>
            <a:r>
              <a:rPr lang="ko-KR" altLang="en-US" dirty="0"/>
              <a:t> 파악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 </a:t>
            </a:r>
            <a:r>
              <a:rPr lang="ko-KR" altLang="en-US" baseline="0" dirty="0" err="1"/>
              <a:t>고객군이</a:t>
            </a:r>
            <a:r>
              <a:rPr lang="ko-KR" altLang="en-US" baseline="0" dirty="0"/>
              <a:t> 구입하는 제품과 서비스에 대한 데이터 축적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53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제품</a:t>
            </a:r>
            <a:r>
              <a:rPr lang="ko-KR" altLang="en-US" baseline="0" dirty="0"/>
              <a:t>이 상품 군 내에서 가지는 포지션과 영향력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파악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마케팅에 적용</a:t>
            </a:r>
            <a:endParaRPr lang="en-US" altLang="ko-KR" baseline="0" dirty="0"/>
          </a:p>
          <a:p>
            <a:r>
              <a:rPr lang="ko-KR" altLang="en-US" baseline="0" dirty="0"/>
              <a:t>네트워크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속에서 제품의 가치를 평가하기 위한 움직임도 발생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9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분석을 활용한 마케팅 사례들을 살펴봤다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관점에서 본다면 브랜드는 특정 노드가 소유할 수 없는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서비스를 만드는 회사는 누군가가 소유하겠지만 브랜드를 만드는 네트워크는 소유가 안된다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회사의 브랜드지만 내가 혼자서 소유하고 통제할 수 없다는 뜻이다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r>
              <a:rPr lang="ko-KR" altLang="en-US" dirty="0"/>
              <a:t>마케팅 믹스의 흐름도 그렇고</a:t>
            </a:r>
            <a:r>
              <a:rPr lang="en-US" altLang="ko-KR" dirty="0"/>
              <a:t>, </a:t>
            </a:r>
            <a:r>
              <a:rPr lang="ko-KR" altLang="en-US" dirty="0" err="1"/>
              <a:t>슈밥의</a:t>
            </a:r>
            <a:r>
              <a:rPr lang="ko-KR" altLang="en-US" dirty="0"/>
              <a:t> 포용적성장 등 이후 발전 방향</a:t>
            </a:r>
            <a:r>
              <a:rPr lang="en-US" altLang="ko-KR" dirty="0"/>
              <a:t>, </a:t>
            </a:r>
            <a:r>
              <a:rPr lang="ko-KR" altLang="en-US" dirty="0"/>
              <a:t>점차 고객 중심</a:t>
            </a:r>
            <a:r>
              <a:rPr lang="en-US" altLang="ko-KR" dirty="0"/>
              <a:t>, </a:t>
            </a:r>
            <a:r>
              <a:rPr lang="ko-KR" altLang="en-US" dirty="0"/>
              <a:t>사람 중심으로 변해간다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향후</a:t>
            </a:r>
            <a:r>
              <a:rPr lang="ko-KR" altLang="en-US" baseline="0" dirty="0"/>
              <a:t> 기업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소비자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제품 및 서비스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이해관계자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매체 등 다양한 노드들로 이뤄진 네트워크에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대한 거시적인 분석과 활용이</a:t>
            </a:r>
            <a:endParaRPr lang="en-US" altLang="ko-KR" baseline="0" dirty="0"/>
          </a:p>
          <a:p>
            <a:r>
              <a:rPr lang="ko-KR" altLang="en-US" baseline="0" dirty="0"/>
              <a:t>브랜드의 성패에도 많은 기여를 하게 될 것임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76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활용 예시</a:t>
            </a:r>
            <a:r>
              <a:rPr lang="en-US" altLang="ko-KR" dirty="0"/>
              <a:t>: </a:t>
            </a:r>
            <a:r>
              <a:rPr lang="ko-KR" altLang="en-US" dirty="0"/>
              <a:t>국내 </a:t>
            </a:r>
            <a:r>
              <a:rPr lang="en-US" altLang="ko-KR" dirty="0"/>
              <a:t>VC</a:t>
            </a:r>
            <a:r>
              <a:rPr lang="ko-KR" altLang="en-US" dirty="0"/>
              <a:t>자료</a:t>
            </a:r>
            <a:endParaRPr lang="en-US" altLang="ko-KR" dirty="0"/>
          </a:p>
          <a:p>
            <a:r>
              <a:rPr lang="ko-KR" altLang="en-US" dirty="0" err="1"/>
              <a:t>산업군</a:t>
            </a:r>
            <a:r>
              <a:rPr lang="ko-KR" altLang="en-US" dirty="0"/>
              <a:t> 전체에서 네트워크가 지닌 영향력이 수익과 직결되는 대표적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87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금융권이라는 </a:t>
            </a:r>
            <a:r>
              <a:rPr lang="ko-KR" altLang="en-US" dirty="0" err="1"/>
              <a:t>산업군</a:t>
            </a:r>
            <a:r>
              <a:rPr lang="ko-KR" altLang="en-US" dirty="0"/>
              <a:t> 전반에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녹아져있는</a:t>
            </a:r>
            <a:r>
              <a:rPr lang="ko-KR" altLang="en-US" baseline="0" dirty="0"/>
              <a:t> 네트워크의 중요성에 대해</a:t>
            </a:r>
            <a:endParaRPr lang="en-US" altLang="ko-KR" baseline="0" dirty="0"/>
          </a:p>
          <a:p>
            <a:r>
              <a:rPr lang="en-US" altLang="ko-KR" dirty="0"/>
              <a:t>VC</a:t>
            </a:r>
            <a:r>
              <a:rPr lang="ko-KR" altLang="en-US" dirty="0"/>
              <a:t>를 중심으로 연구한 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74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금융권과 </a:t>
            </a:r>
            <a:r>
              <a:rPr lang="en-US" altLang="ko-KR" dirty="0"/>
              <a:t>VC</a:t>
            </a:r>
            <a:r>
              <a:rPr lang="ko-KR" altLang="en-US" dirty="0"/>
              <a:t>에 네트워크가 중요한 이유</a:t>
            </a:r>
            <a:r>
              <a:rPr lang="en-US" altLang="ko-KR" baseline="0" dirty="0"/>
              <a:t> = </a:t>
            </a:r>
            <a:r>
              <a:rPr lang="ko-KR" altLang="en-US" dirty="0"/>
              <a:t>신디케이트</a:t>
            </a:r>
            <a:r>
              <a:rPr lang="en-US" altLang="ko-KR" dirty="0"/>
              <a:t>(</a:t>
            </a:r>
            <a:r>
              <a:rPr lang="ko-KR" altLang="en-US" dirty="0"/>
              <a:t>공동투자</a:t>
            </a:r>
            <a:r>
              <a:rPr lang="en-US" altLang="ko-KR" dirty="0"/>
              <a:t>, </a:t>
            </a:r>
            <a:r>
              <a:rPr lang="ko-KR" altLang="en-US" dirty="0"/>
              <a:t>인수단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믿을만한</a:t>
            </a:r>
            <a:r>
              <a:rPr lang="en-US" altLang="ko-KR" dirty="0"/>
              <a:t>,</a:t>
            </a:r>
            <a:r>
              <a:rPr lang="ko-KR" altLang="en-US" dirty="0"/>
              <a:t> 성장 잠재력을 가진 기업 발굴 잘하는 </a:t>
            </a:r>
            <a:r>
              <a:rPr lang="en-US" altLang="ko-KR" dirty="0"/>
              <a:t>VC + </a:t>
            </a:r>
            <a:r>
              <a:rPr lang="en-US" altLang="ko-KR" baseline="0" dirty="0"/>
              <a:t> </a:t>
            </a:r>
            <a:r>
              <a:rPr lang="ko-KR" altLang="en-US" baseline="0" dirty="0"/>
              <a:t>벤처 기업의 </a:t>
            </a:r>
            <a:r>
              <a:rPr lang="ko-KR" altLang="en-US" dirty="0"/>
              <a:t>가치를 상승시킬 인프라를 잘 제공하는 </a:t>
            </a:r>
            <a:r>
              <a:rPr lang="en-US" altLang="ko-KR" dirty="0"/>
              <a:t>VC </a:t>
            </a:r>
            <a:r>
              <a:rPr lang="ko-KR" altLang="en-US" dirty="0"/>
              <a:t>연합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78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</a:t>
            </a:r>
            <a:r>
              <a:rPr lang="en-US" altLang="ko-KR" dirty="0"/>
              <a:t>VC</a:t>
            </a:r>
            <a:r>
              <a:rPr lang="ko-KR" altLang="en-US" dirty="0"/>
              <a:t>업계에선 네트워킹이 </a:t>
            </a:r>
            <a:r>
              <a:rPr lang="en-US" altLang="ko-KR" dirty="0"/>
              <a:t>Money~</a:t>
            </a:r>
            <a:r>
              <a:rPr lang="ko-KR" altLang="en-US" dirty="0"/>
              <a:t>와 같은 정도로 중요하다는 추론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과연 기업 성과에도 네트워크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중심성이</a:t>
            </a:r>
            <a:r>
              <a:rPr lang="ko-KR" altLang="en-US" baseline="0" dirty="0"/>
              <a:t> 높은 </a:t>
            </a:r>
            <a:r>
              <a:rPr lang="en-US" altLang="ko-KR" baseline="0" dirty="0"/>
              <a:t>VC</a:t>
            </a:r>
            <a:r>
              <a:rPr lang="ko-KR" altLang="en-US" baseline="0" dirty="0"/>
              <a:t>가 좋은 영향력을 미칠까</a:t>
            </a:r>
            <a:r>
              <a:rPr lang="en-US" altLang="ko-KR" baseline="0" dirty="0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73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92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89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ko-KR" altLang="en-US" dirty="0"/>
              <a:t>가장 연결 </a:t>
            </a:r>
            <a:r>
              <a:rPr lang="ko-KR" altLang="en-US" dirty="0" err="1"/>
              <a:t>중심성</a:t>
            </a:r>
            <a:r>
              <a:rPr lang="ko-KR" altLang="en-US" dirty="0"/>
              <a:t> 높은 두 노드</a:t>
            </a:r>
            <a:r>
              <a:rPr lang="en-US" altLang="ko-KR" dirty="0"/>
              <a:t>(</a:t>
            </a:r>
            <a:r>
              <a:rPr lang="ko-KR" altLang="en-US" dirty="0" err="1"/>
              <a:t>액터</a:t>
            </a:r>
            <a:r>
              <a:rPr lang="en-US" altLang="ko-KR" dirty="0"/>
              <a:t>) 826 2863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ko-KR" altLang="en-US" dirty="0"/>
              <a:t>앞서 배운 </a:t>
            </a:r>
            <a:r>
              <a:rPr lang="en-US" altLang="ko-KR" dirty="0"/>
              <a:t>“</a:t>
            </a:r>
            <a:r>
              <a:rPr lang="ko-KR" altLang="en-US" dirty="0" err="1"/>
              <a:t>중심성</a:t>
            </a:r>
            <a:r>
              <a:rPr lang="en-US" altLang="ko-KR" dirty="0"/>
              <a:t>”</a:t>
            </a:r>
            <a:r>
              <a:rPr lang="ko-KR" altLang="en-US" dirty="0"/>
              <a:t>들이 각각 적용되어서 어떻게 결과값을 얻는지 살펴보고 마무리 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895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90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61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80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ko-KR" altLang="en-US" dirty="0"/>
              <a:t>데이터 가공 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492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92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altLang="ko-KR" dirty="0"/>
              <a:t>IRR,</a:t>
            </a:r>
            <a:r>
              <a:rPr lang="ko-KR" altLang="en-US" dirty="0"/>
              <a:t> 수익 관련 자료는 </a:t>
            </a:r>
            <a:r>
              <a:rPr lang="ko-KR" altLang="en-US" dirty="0" err="1"/>
              <a:t>통합본이거나</a:t>
            </a:r>
            <a:r>
              <a:rPr lang="ko-KR" altLang="en-US" dirty="0"/>
              <a:t> 잘 주지 않고</a:t>
            </a:r>
            <a:r>
              <a:rPr lang="en-US" altLang="ko-KR" dirty="0"/>
              <a:t>, </a:t>
            </a:r>
            <a:r>
              <a:rPr lang="ko-KR" altLang="en-US" dirty="0"/>
              <a:t>익명</a:t>
            </a:r>
            <a:r>
              <a:rPr lang="en-US" altLang="ko-KR" dirty="0"/>
              <a:t>. -&gt; </a:t>
            </a:r>
            <a:r>
              <a:rPr lang="ko-KR" altLang="en-US" dirty="0"/>
              <a:t>전체 펀드 사이클에서</a:t>
            </a:r>
            <a:r>
              <a:rPr lang="en-US" altLang="ko-KR" dirty="0"/>
              <a:t> IPO</a:t>
            </a:r>
            <a:r>
              <a:rPr lang="ko-KR" altLang="en-US" dirty="0"/>
              <a:t>나 </a:t>
            </a:r>
            <a:r>
              <a:rPr lang="en-US" altLang="ko-KR" dirty="0"/>
              <a:t>M&amp;A</a:t>
            </a:r>
            <a:r>
              <a:rPr lang="ko-KR" altLang="en-US" dirty="0"/>
              <a:t>로 </a:t>
            </a:r>
            <a:r>
              <a:rPr lang="en-US" altLang="ko-KR" dirty="0"/>
              <a:t>exit </a:t>
            </a:r>
            <a:r>
              <a:rPr lang="ko-KR" altLang="en-US" dirty="0"/>
              <a:t>한 경우</a:t>
            </a:r>
            <a:endParaRPr lang="en-US" altLang="ko-KR" dirty="0"/>
          </a:p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ko-KR" altLang="en-US" dirty="0"/>
              <a:t>다음 라운드에서의 생존은 잠정적인 성공 시그널로 보기로</a:t>
            </a:r>
            <a:endParaRPr lang="en-US" altLang="ko-KR" dirty="0"/>
          </a:p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altLang="ko-KR" dirty="0"/>
              <a:t>The company‐level sample consists of 16,315 portfolio companies that received their first institutional round of funding (according to Venture Economics) from a sample VC fund between 1980 and 1999. We track each company through November 2003, recording whether it received further funding or exited via an IPO or M&amp;A transaction. The figure shows the number of companies over the first five rounds, as well as the number of exits and write‐offs. The median company receives two funding rounds.
</a:t>
            </a:r>
            <a:endParaRPr dirty="0"/>
          </a:p>
          <a:p>
            <a:endParaRPr dirty="0"/>
          </a:p>
          <a:p>
            <a:r>
              <a:rPr lang="en-GB" dirty="0"/>
              <a:t>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PERMISSIONS' LINK ACCOMPANYING THIS ARTICLE. WILEY OR AUTHOR OWNED IMAGES MAY BE USED FOR NON-COMMERCIAL PURPOSES, SUBJECT TO PROPER CITATION OF THE ARTICLE, AUTHOR, AND PUBLISHER.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337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93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dirty="0"/>
              <a:t>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889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신디케이트 관계가 </a:t>
            </a:r>
            <a:r>
              <a:rPr lang="ko-KR" altLang="en-US" dirty="0" err="1"/>
              <a:t>몇번있었는가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노멀라이즈해줬고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72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1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96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ko-KR" altLang="en-US" dirty="0"/>
              <a:t>앞서 살핀 모델은 ☆ </a:t>
            </a:r>
            <a:r>
              <a:rPr lang="en-US" altLang="ko-KR" dirty="0"/>
              <a:t>Directed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ko-KR" dirty="0"/>
              <a:t>Outdegree, indegree </a:t>
            </a:r>
            <a:r>
              <a:rPr lang="ko-KR" altLang="en-US" dirty="0"/>
              <a:t>다른 의미 이후 정보 분석에서도 유의한 </a:t>
            </a:r>
            <a:r>
              <a:rPr lang="ko-KR" altLang="en-US" dirty="0" err="1"/>
              <a:t>차이있었음</a:t>
            </a:r>
            <a:r>
              <a:rPr lang="en-US" altLang="ko-KR" dirty="0"/>
              <a:t>.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ko-KR" dirty="0"/>
              <a:t>826-2165 </a:t>
            </a:r>
            <a:r>
              <a:rPr lang="ko-KR" altLang="en-US" dirty="0"/>
              <a:t>는 양쪽 다 </a:t>
            </a:r>
            <a:r>
              <a:rPr lang="en-US" altLang="ko-KR" dirty="0"/>
              <a:t>lead</a:t>
            </a:r>
          </a:p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ko-KR" dirty="0"/>
              <a:t>826</a:t>
            </a:r>
            <a:r>
              <a:rPr lang="ko-KR" altLang="en-US" dirty="0"/>
              <a:t>은 제안을 엄청 많이 받고 직접 리더가 된 경우는 한 번 </a:t>
            </a:r>
            <a:r>
              <a:rPr lang="ko-KR" altLang="en-US" dirty="0" err="1"/>
              <a:t>있는것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218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04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3423-B631-44C2-AF7E-FE669A46D52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8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99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ko-KR" altLang="en-US" dirty="0"/>
              <a:t>네트워크 추가 성과향상 그 중에서도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708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100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19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6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101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</p:spPr>
        <p:txBody>
          <a:bodyPr tIns="10584"/>
          <a:lstStyle/>
          <a:p>
            <a:pPr marL="0" marR="0" lvl="0" indent="0" algn="just" defTabSz="914400" rtl="0" eaLnBrk="1" fontAlgn="auto" latinLnBrk="1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29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컨트롤링과 관련한 내용도 </a:t>
            </a:r>
            <a:r>
              <a:rPr lang="ko-KR" altLang="en-US" dirty="0" err="1"/>
              <a:t>재밌습니다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1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2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5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9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9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2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40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/networkx/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networkx.readthedocs.io/en/latest/" TargetMode="External"/><Relationship Id="rId2" Type="http://schemas.openxmlformats.org/officeDocument/2006/relationships/hyperlink" Target="https://www.slideshare.net/koorukuroo/20140830-pycon2014-network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ateto.net/wp-content/uploads/2012/12/COMM645%20-%20Gephi%20Handout.pdf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ganicmedialab.com/2015/06/23/network-is-eating-the-world-2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originalm.tistory.com/1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itdaily.kr/news/articleView.html?idxno=84748" TargetMode="External"/><Relationship Id="rId4" Type="http://schemas.openxmlformats.org/officeDocument/2006/relationships/image" Target="../media/image3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originalm.tistory.com/16" TargetMode="External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onlinelibrary.wiley.com/doi/10.1111/j.1540-6261.2007.01207.x/full#f1" TargetMode="External"/><Relationship Id="rId5" Type="http://schemas.openxmlformats.org/officeDocument/2006/relationships/hyperlink" Target="http://onlinelibrary.wiley.com/doi/10.1111/jofi.2007.62.issue-1/issuetoc" TargetMode="Externa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hyperlink" Target="http://onlinelibrary.wiley.com/doi/10.1111/j.1540-6261.2007.01207.x/full#f1" TargetMode="External"/><Relationship Id="rId4" Type="http://schemas.openxmlformats.org/officeDocument/2006/relationships/hyperlink" Target="http://onlinelibrary.wiley.com/doi/10.1111/jofi.2007.62.issue-1/issuetoc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onlinelibrary.wiley.com/doi/10.1111/j.1540-6261.2007.01207.x/full#f1" TargetMode="External"/><Relationship Id="rId5" Type="http://schemas.openxmlformats.org/officeDocument/2006/relationships/hyperlink" Target="http://onlinelibrary.wiley.com/doi/10.1111/jofi.2007.62.issue-1/issuetoc" TargetMode="External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4818638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entury Gothic" pitchFamily="34" charset="0"/>
              </a:rPr>
              <a:t>Date _ 2017. 09.05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596" y="3327375"/>
            <a:ext cx="259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283149" y="4221088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Century Gothic" pitchFamily="34" charset="0"/>
              </a:rPr>
              <a:t>By  Team 5</a:t>
            </a:r>
          </a:p>
          <a:p>
            <a:pPr algn="ctr"/>
            <a:r>
              <a:rPr lang="en-US" altLang="ko-KR">
                <a:latin typeface="Century Gothic" pitchFamily="34" charset="0"/>
              </a:rPr>
              <a:t>@ Jinny, Suzy, Mike, Clare</a:t>
            </a:r>
          </a:p>
        </p:txBody>
      </p:sp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0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8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0" y="580526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3808" y="375942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그래프 </a:t>
            </a:r>
            <a:r>
              <a:rPr lang="en-US" altLang="ko-KR" sz="2200" dirty="0"/>
              <a:t>G</a:t>
            </a:r>
            <a:r>
              <a:rPr lang="ko-KR" altLang="en-US" sz="2200" dirty="0"/>
              <a:t>란 개체를 나타내는 </a:t>
            </a:r>
            <a:r>
              <a:rPr lang="ko-KR" altLang="en-US" sz="2200" b="1" dirty="0"/>
              <a:t>정점</a:t>
            </a:r>
            <a:r>
              <a:rPr lang="en-US" altLang="ko-KR" sz="2200" b="1" dirty="0"/>
              <a:t>(vertex) V</a:t>
            </a:r>
            <a:r>
              <a:rPr lang="ko-KR" altLang="en-US" sz="2200" dirty="0"/>
              <a:t>와 개체를 연결하는 </a:t>
            </a:r>
            <a:r>
              <a:rPr lang="ko-KR" altLang="en-US" sz="2200" b="1" dirty="0" err="1"/>
              <a:t>엣지</a:t>
            </a:r>
            <a:r>
              <a:rPr lang="en-US" altLang="ko-KR" sz="2200" b="1" dirty="0"/>
              <a:t>(edge) E</a:t>
            </a:r>
            <a:r>
              <a:rPr lang="ko-KR" altLang="en-US" sz="2200" dirty="0"/>
              <a:t>의 집합</a:t>
            </a:r>
            <a:endParaRPr lang="en-US" altLang="ko-KR" sz="2200" dirty="0"/>
          </a:p>
          <a:p>
            <a:endParaRPr lang="en-US" altLang="ko-KR" sz="2400" dirty="0"/>
          </a:p>
          <a:p>
            <a:r>
              <a:rPr lang="en-US" altLang="ko-KR" sz="2400" dirty="0"/>
              <a:t>G = ( V, E )</a:t>
            </a:r>
          </a:p>
          <a:p>
            <a:endParaRPr lang="en-US" altLang="ko-KR" sz="2400" dirty="0"/>
          </a:p>
          <a:p>
            <a:r>
              <a:rPr lang="en-US" altLang="ko-KR" sz="2400" dirty="0"/>
              <a:t>V = { A, B, C, D, E, F }</a:t>
            </a:r>
          </a:p>
          <a:p>
            <a:pPr marL="400050" lvl="1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 V 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노드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(Node)</a:t>
            </a:r>
          </a:p>
          <a:p>
            <a:r>
              <a:rPr lang="en-US" altLang="ko-KR" sz="2400" dirty="0"/>
              <a:t>E = { (A, B), (B, C), (C, E), (E, D), (D, B), (E, F) } </a:t>
            </a:r>
          </a:p>
          <a:p>
            <a:pPr marL="400050" lvl="1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 E 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엣지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(Edge)</a:t>
            </a:r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212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III. Fund Level Analysis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0798B75-C3F9-4B40-A238-682A863F454E}"/>
              </a:ext>
            </a:extLst>
          </p:cNvPr>
          <p:cNvSpPr/>
          <p:nvPr/>
        </p:nvSpPr>
        <p:spPr>
          <a:xfrm>
            <a:off x="683568" y="1700808"/>
            <a:ext cx="608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C. The effect of Firm Networks on Fund performance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159A178-AC31-4B6C-BD2E-5BAF305F71BF}"/>
              </a:ext>
            </a:extLst>
          </p:cNvPr>
          <p:cNvSpPr/>
          <p:nvPr/>
        </p:nvSpPr>
        <p:spPr>
          <a:xfrm>
            <a:off x="179512" y="2555960"/>
            <a:ext cx="885698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1) Eigen Vector&gt;degree&gt;indegree </a:t>
            </a:r>
            <a:r>
              <a:rPr lang="ko-KR" altLang="en-US" dirty="0"/>
              <a:t>순으로 경제적 효과가 큰 것으로 </a:t>
            </a:r>
            <a:r>
              <a:rPr lang="ko-KR" altLang="en-US" dirty="0" err="1"/>
              <a:t>밝혀짐</a:t>
            </a:r>
            <a:endParaRPr lang="en-US" altLang="ko-KR" dirty="0"/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To illustrate, a one-standard-deviation increase in these measures is associated with a more than two percentage point increase in exit rates, all else equal. )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/>
              <a:t>2) Thus a VC benefits from having many ties (degree), especially when the ties involve other well-connected VCs (eigenvector), and from being invited into many syndicates (indegree).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dirty="0"/>
              <a:t>3) </a:t>
            </a:r>
            <a:r>
              <a:rPr lang="en-US" altLang="ko-KR" dirty="0" err="1"/>
              <a:t>Outdgree</a:t>
            </a:r>
            <a:r>
              <a:rPr lang="en-US" altLang="ko-KR" dirty="0"/>
              <a:t>, </a:t>
            </a:r>
            <a:r>
              <a:rPr lang="ko-KR" altLang="en-US" dirty="0"/>
              <a:t>즉 펀드를 리드하는 경우에는 </a:t>
            </a:r>
            <a:r>
              <a:rPr lang="en-US" altLang="ko-KR" dirty="0"/>
              <a:t>“</a:t>
            </a:r>
            <a:r>
              <a:rPr lang="ko-KR" altLang="en-US" dirty="0"/>
              <a:t>미래의</a:t>
            </a:r>
            <a:r>
              <a:rPr lang="en-US" altLang="ko-KR" dirty="0"/>
              <a:t>“ </a:t>
            </a:r>
            <a:r>
              <a:rPr lang="ko-KR" altLang="en-US" dirty="0"/>
              <a:t>호혜성을 기대하는 것이 적합</a:t>
            </a:r>
            <a:r>
              <a:rPr lang="en-US" altLang="ko-KR" dirty="0"/>
              <a:t>. </a:t>
            </a:r>
            <a:r>
              <a:rPr lang="ko-KR" altLang="en-US" dirty="0"/>
              <a:t>상대적으로 경제적 효과 적음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358923A-6C30-4787-8EC5-04D73443F1B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3079166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IV. Company Level Analysis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D7157D8-86F5-4B0E-A15B-2BAAB520D3CF}"/>
              </a:ext>
            </a:extLst>
          </p:cNvPr>
          <p:cNvSpPr/>
          <p:nvPr/>
        </p:nvSpPr>
        <p:spPr>
          <a:xfrm>
            <a:off x="964287" y="2348880"/>
            <a:ext cx="79772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C. Portfolio Company Exit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평균 </a:t>
            </a:r>
            <a:r>
              <a:rPr lang="en-US" altLang="ko-KR" sz="1600" dirty="0"/>
              <a:t>Exit </a:t>
            </a:r>
            <a:r>
              <a:rPr lang="ko-KR" altLang="en-US" sz="1600" dirty="0"/>
              <a:t>기간 </a:t>
            </a:r>
            <a:r>
              <a:rPr lang="en-US" altLang="ko-KR" sz="1600" dirty="0"/>
              <a:t>24</a:t>
            </a:r>
            <a:r>
              <a:rPr lang="ko-KR" altLang="en-US" sz="1600" dirty="0"/>
              <a:t>분기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아이겐벡터가</a:t>
            </a:r>
            <a:r>
              <a:rPr lang="ko-KR" altLang="en-US" sz="1600" dirty="0"/>
              <a:t> 가장 높은 성과를 보임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“</a:t>
            </a:r>
            <a:r>
              <a:rPr lang="en-US" altLang="ko-KR" sz="1600" dirty="0"/>
              <a:t>Lead VC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아이겐벡터</a:t>
            </a:r>
            <a:r>
              <a:rPr lang="ko-KR" altLang="en-US" sz="1600" dirty="0"/>
              <a:t> 중심성의 </a:t>
            </a:r>
            <a:r>
              <a:rPr lang="en-US" altLang="ko-KR" sz="1600" dirty="0" err="1"/>
              <a:t>std</a:t>
            </a:r>
            <a:r>
              <a:rPr lang="ko-KR" altLang="en-US" sz="1600" dirty="0"/>
              <a:t>가 </a:t>
            </a:r>
            <a:r>
              <a:rPr lang="en-US" altLang="ko-KR" sz="1600" dirty="0"/>
              <a:t>1 </a:t>
            </a:r>
            <a:r>
              <a:rPr lang="ko-KR" altLang="en-US" sz="1600" dirty="0"/>
              <a:t>증가하면 </a:t>
            </a:r>
            <a:r>
              <a:rPr lang="en-US" altLang="ko-KR" sz="1600" dirty="0"/>
              <a:t>2</a:t>
            </a:r>
            <a:r>
              <a:rPr lang="ko-KR" altLang="en-US" sz="1600" dirty="0"/>
              <a:t>분기가 단축됨</a:t>
            </a:r>
            <a:r>
              <a:rPr lang="en-US" altLang="ko-KR" sz="1600" dirty="0"/>
              <a:t>”</a:t>
            </a:r>
            <a:endParaRPr lang="en-US" altLang="ko-KR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8785D05-8F2F-4B5C-88EF-32E46F9EFDE6}"/>
              </a:ext>
            </a:extLst>
          </p:cNvPr>
          <p:cNvSpPr/>
          <p:nvPr/>
        </p:nvSpPr>
        <p:spPr>
          <a:xfrm>
            <a:off x="1331640" y="3500423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sym typeface="Wingdings" panose="05000000000000000000" pitchFamily="2" charset="2"/>
              </a:rPr>
              <a:t>영향력 높은 </a:t>
            </a:r>
            <a:r>
              <a:rPr lang="en-US" altLang="ko-KR" sz="1600" dirty="0">
                <a:sym typeface="Wingdings" panose="05000000000000000000" pitchFamily="2" charset="2"/>
              </a:rPr>
              <a:t>VC</a:t>
            </a:r>
            <a:r>
              <a:rPr lang="ko-KR" altLang="en-US" sz="1600" dirty="0">
                <a:sym typeface="Wingdings" panose="05000000000000000000" pitchFamily="2" charset="2"/>
              </a:rPr>
              <a:t>들과 관계를 맺고 있는 </a:t>
            </a:r>
            <a:r>
              <a:rPr lang="en-US" altLang="ko-KR" sz="1600" dirty="0">
                <a:sym typeface="Wingdings" panose="05000000000000000000" pitchFamily="2" charset="2"/>
              </a:rPr>
              <a:t>VC</a:t>
            </a:r>
            <a:r>
              <a:rPr lang="ko-KR" altLang="en-US" sz="1600" dirty="0">
                <a:sym typeface="Wingdings" panose="05000000000000000000" pitchFamily="2" charset="2"/>
              </a:rPr>
              <a:t>의 포트폴리오 기업들은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600" dirty="0">
                <a:sym typeface="Wingdings" panose="05000000000000000000" pitchFamily="2" charset="2"/>
              </a:rPr>
              <a:t>Exit </a:t>
            </a:r>
            <a:r>
              <a:rPr lang="ko-KR" altLang="en-US" sz="1600" dirty="0">
                <a:sym typeface="Wingdings" panose="05000000000000000000" pitchFamily="2" charset="2"/>
              </a:rPr>
              <a:t>속도가 빨라진다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endParaRPr lang="en-US" altLang="ko-KR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DE0C6F9-0D74-45A6-A4F8-17D8E4F676D0}"/>
              </a:ext>
            </a:extLst>
          </p:cNvPr>
          <p:cNvSpPr/>
          <p:nvPr/>
        </p:nvSpPr>
        <p:spPr>
          <a:xfrm>
            <a:off x="1259632" y="4170328"/>
            <a:ext cx="72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Outdegree, indegree, degree </a:t>
            </a:r>
            <a:r>
              <a:rPr lang="ko-KR" altLang="en-US" sz="1600" dirty="0"/>
              <a:t>중심성이 높은 </a:t>
            </a:r>
            <a:r>
              <a:rPr lang="en-US" altLang="ko-KR" sz="1600" dirty="0"/>
              <a:t>VC</a:t>
            </a:r>
            <a:r>
              <a:rPr lang="ko-KR" altLang="en-US" sz="1600" dirty="0"/>
              <a:t>도 약 </a:t>
            </a:r>
            <a:r>
              <a:rPr lang="en-US" altLang="ko-KR" sz="1600" dirty="0"/>
              <a:t>1</a:t>
            </a:r>
            <a:r>
              <a:rPr lang="ko-KR" altLang="en-US" sz="1600" dirty="0"/>
              <a:t>분기 가량 단축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6AE6CFA-AA7A-499F-8545-D224EB81796D}"/>
              </a:ext>
            </a:extLst>
          </p:cNvPr>
          <p:cNvSpPr/>
          <p:nvPr/>
        </p:nvSpPr>
        <p:spPr>
          <a:xfrm>
            <a:off x="1065731" y="4797152"/>
            <a:ext cx="809265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* Robust </a:t>
            </a:r>
            <a:r>
              <a:rPr lang="ko-KR" altLang="en-US" sz="1200" dirty="0">
                <a:sym typeface="Wingdings" panose="05000000000000000000" pitchFamily="2" charset="2"/>
              </a:rPr>
              <a:t>통계량 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이상 값에 영향을 적게 받는 통계량</a:t>
            </a:r>
            <a:r>
              <a:rPr lang="en-US" altLang="ko-KR" sz="1200" dirty="0">
                <a:sym typeface="Wingdings" panose="05000000000000000000" pitchFamily="2" charset="2"/>
              </a:rPr>
              <a:t/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ex: 5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명의 마을 주민 월급 평균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13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만원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+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빌게이츠가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이사옴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이상값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(outlier)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발생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/>
            </a:r>
            <a:b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평균 대신 중앙값 사용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6247013-531B-4D78-9C52-884F97224FDA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6618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VII. 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F38F007-4A04-44CF-8B21-6AB6F1CE8160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645C4D1-8EBF-42B7-8785-C7D0001884AF}"/>
              </a:ext>
            </a:extLst>
          </p:cNvPr>
          <p:cNvSpPr/>
          <p:nvPr/>
        </p:nvSpPr>
        <p:spPr>
          <a:xfrm>
            <a:off x="827784" y="173211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Further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Robustness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Tests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42471F8-EFE6-4F0E-9533-13198BA4247F}"/>
              </a:ext>
            </a:extLst>
          </p:cNvPr>
          <p:cNvSpPr/>
          <p:nvPr/>
        </p:nvSpPr>
        <p:spPr>
          <a:xfrm>
            <a:off x="806422" y="2098357"/>
            <a:ext cx="3688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VI.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VC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Firms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Become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Networked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3B93A80-692B-43B0-9416-7E2DA74962C6}"/>
              </a:ext>
            </a:extLst>
          </p:cNvPr>
          <p:cNvSpPr/>
          <p:nvPr/>
        </p:nvSpPr>
        <p:spPr>
          <a:xfrm>
            <a:off x="856117" y="2492896"/>
            <a:ext cx="80207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B5389"/>
                </a:solidFill>
              </a:rPr>
              <a:t>의의</a:t>
            </a:r>
            <a:endParaRPr lang="en-US" altLang="ko-KR" b="1" dirty="0">
              <a:solidFill>
                <a:srgbClr val="2B5389"/>
              </a:solidFill>
            </a:endParaRPr>
          </a:p>
          <a:p>
            <a:r>
              <a:rPr lang="ko-KR" altLang="en-US" sz="1400" dirty="0" err="1"/>
              <a:t>벤처캐피탈</a:t>
            </a:r>
            <a:r>
              <a:rPr lang="ko-KR" altLang="en-US" sz="1400" dirty="0"/>
              <a:t> 산업에서 조직화된 형태로 네트워크가 가지는 경제적 가치를 분석한 첫 사례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>
                <a:solidFill>
                  <a:srgbClr val="2B5389"/>
                </a:solidFill>
              </a:rPr>
              <a:t>활용 가능성</a:t>
            </a:r>
            <a:endParaRPr lang="en-US" altLang="ko-KR" b="1" dirty="0">
              <a:solidFill>
                <a:srgbClr val="2B5389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다른 금융 업계의 네트워킹 효과 분석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앞서 살펴본 다양한 마케팅 사례에도 적용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>
                <a:solidFill>
                  <a:srgbClr val="2B5389"/>
                </a:solidFill>
              </a:rPr>
              <a:t>한계</a:t>
            </a:r>
          </a:p>
          <a:p>
            <a:r>
              <a:rPr lang="en-US" altLang="ko-KR" sz="1400" dirty="0"/>
              <a:t>VCs likely benefit from personal network ties which we have not so far taken account of. </a:t>
            </a:r>
          </a:p>
          <a:p>
            <a:r>
              <a:rPr lang="en-US" altLang="ko-KR" sz="1400" dirty="0"/>
              <a:t>More broadly, what determines a VC’s choice whether or not to network? </a:t>
            </a:r>
          </a:p>
          <a:p>
            <a:r>
              <a:rPr lang="en-US" altLang="ko-KR" sz="1400" dirty="0"/>
              <a:t>What are the costs associated with becoming well-networked? </a:t>
            </a:r>
          </a:p>
          <a:p>
            <a:r>
              <a:rPr lang="en-US" altLang="ko-KR" sz="1400" dirty="0"/>
              <a:t>And how does one form relationships with influential VCs in the network? 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BE048D-972F-4AA8-A2B3-DB5D9F0D1A01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48864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pic>
        <p:nvPicPr>
          <p:cNvPr id="11266" name="Picture 2" descr="NetworkX : Python Library &#10;NetworkX is a Python language software package for the creation, &#10;manipulation, and study of th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43579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5233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endParaRPr lang="en-US" altLang="ko-KR" sz="2400"/>
          </a:p>
          <a:p>
            <a:pPr marL="400050" lvl="1" indent="0">
              <a:buNone/>
            </a:pPr>
            <a:r>
              <a:rPr lang="en-US" altLang="ko-KR" sz="2000">
                <a:hlinkClick r:id="rId2"/>
              </a:rPr>
              <a:t>https://pypi.python.org/pypi/networkx/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pip install </a:t>
            </a:r>
            <a:r>
              <a:rPr lang="en-US" altLang="ko-KR" sz="2000" err="1"/>
              <a:t>networkx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(Just using Anaconda)</a:t>
            </a:r>
          </a:p>
          <a:p>
            <a:pPr marL="400050" lvl="1" indent="0">
              <a:buNone/>
            </a:pP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&gt;&gt;&gt;import </a:t>
            </a:r>
            <a:r>
              <a:rPr lang="en-US" altLang="ko-KR" sz="2000" err="1"/>
              <a:t>networkx</a:t>
            </a:r>
            <a:r>
              <a:rPr lang="en-US" altLang="ko-KR" sz="2000"/>
              <a:t> as </a:t>
            </a:r>
            <a:r>
              <a:rPr lang="en-US" altLang="ko-KR" sz="2000" err="1"/>
              <a:t>nx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&gt;&gt;&gt;import </a:t>
            </a:r>
            <a:r>
              <a:rPr lang="en-US" altLang="ko-KR" sz="2000" err="1"/>
              <a:t>matplotlib.pyplot</a:t>
            </a:r>
            <a:r>
              <a:rPr lang="en-US" altLang="ko-KR" sz="2000"/>
              <a:t> as </a:t>
            </a:r>
            <a:r>
              <a:rPr lang="en-US" altLang="ko-KR" sz="2000" err="1"/>
              <a:t>plt</a:t>
            </a:r>
            <a:endParaRPr lang="en-US" altLang="ko-KR" sz="2000"/>
          </a:p>
          <a:p>
            <a:pPr marL="400050" lvl="1" indent="0">
              <a:buNone/>
            </a:pPr>
            <a:r>
              <a:rPr lang="en-US" altLang="ko-KR" sz="2000"/>
              <a:t>&gt;&gt;&gt;import </a:t>
            </a:r>
            <a:r>
              <a:rPr lang="en-US" altLang="ko-KR" sz="2000" err="1"/>
              <a:t>numpy</a:t>
            </a:r>
            <a:r>
              <a:rPr lang="en-US" altLang="ko-KR" sz="2000"/>
              <a:t> as np</a:t>
            </a:r>
          </a:p>
          <a:p>
            <a:pPr marL="0" indent="0">
              <a:buNone/>
            </a:pP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39984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 만들기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endParaRPr lang="en-US" altLang="ko-KR" sz="2400"/>
          </a:p>
          <a:p>
            <a:pPr marL="400050" lvl="1" indent="0">
              <a:buNone/>
            </a:pPr>
            <a:r>
              <a:rPr lang="en-US" altLang="ko-KR" sz="2000"/>
              <a:t>grp= </a:t>
            </a:r>
            <a:r>
              <a:rPr lang="en-US" altLang="ko-KR" sz="2000" err="1"/>
              <a:t>nx.Graph</a:t>
            </a:r>
            <a:r>
              <a:rPr lang="en-US" altLang="ko-KR" sz="2000"/>
              <a:t>()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 데이터 불러오기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(GML Format):</a:t>
            </a:r>
          </a:p>
          <a:p>
            <a:pPr marL="0" indent="0">
              <a:buNone/>
            </a:pPr>
            <a:endParaRPr lang="en-US" altLang="ko-KR" sz="2400"/>
          </a:p>
          <a:p>
            <a:pPr marL="400050" lvl="1" indent="0">
              <a:buNone/>
            </a:pPr>
            <a:r>
              <a:rPr lang="en-US" altLang="ko-KR" sz="2000" err="1"/>
              <a:t>grp_loaded</a:t>
            </a:r>
            <a:r>
              <a:rPr lang="en-US" altLang="ko-KR" sz="2000"/>
              <a:t>= </a:t>
            </a:r>
            <a:r>
              <a:rPr lang="en-US" altLang="ko-KR" sz="2000" err="1"/>
              <a:t>nx.read_gml</a:t>
            </a:r>
            <a:r>
              <a:rPr lang="en-US" altLang="ko-KR" sz="2000"/>
              <a:t>(‘</a:t>
            </a:r>
            <a:r>
              <a:rPr lang="ko-KR" altLang="en-US" sz="2000"/>
              <a:t>설문조사 결과</a:t>
            </a:r>
            <a:r>
              <a:rPr lang="en-US" altLang="ko-KR" sz="2000"/>
              <a:t>.</a:t>
            </a:r>
            <a:r>
              <a:rPr lang="en-US" altLang="ko-KR" sz="2000" err="1"/>
              <a:t>gml</a:t>
            </a:r>
            <a:r>
              <a:rPr lang="en-US" altLang="ko-KR" sz="2000"/>
              <a:t>’)</a:t>
            </a:r>
          </a:p>
          <a:p>
            <a:pPr marL="0" indent="0">
              <a:buNone/>
            </a:pP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82507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노드 추가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ko-KR" sz="2400" dirty="0"/>
          </a:p>
          <a:p>
            <a:pPr marL="400050" lvl="1" indent="0">
              <a:buNone/>
            </a:pPr>
            <a:r>
              <a:rPr lang="en-US" altLang="ko-KR" sz="2000" dirty="0" err="1"/>
              <a:t>grp.add_node</a:t>
            </a:r>
            <a:r>
              <a:rPr lang="en-US" altLang="ko-KR" sz="2000" dirty="0"/>
              <a:t>('h', author= 'team_5')</a:t>
            </a:r>
          </a:p>
          <a:p>
            <a:pPr marL="400050" lvl="1" indent="0">
              <a:buNone/>
            </a:pPr>
            <a:r>
              <a:rPr lang="en-US" altLang="ko-KR" sz="2000" dirty="0" err="1"/>
              <a:t>grp.add_nodes_from</a:t>
            </a:r>
            <a:r>
              <a:rPr lang="en-US" altLang="ko-KR" sz="2000" dirty="0"/>
              <a:t>(['a', 'b', 'c', 'd', 'e', 'f', 'g'])</a:t>
            </a:r>
          </a:p>
          <a:p>
            <a:pPr marL="400050" lvl="1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엣지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추가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ko-KR" sz="2400" dirty="0"/>
          </a:p>
          <a:p>
            <a:pPr marL="400050" lvl="1" indent="0">
              <a:buNone/>
            </a:pPr>
            <a:r>
              <a:rPr lang="en-US" altLang="ko-KR" sz="2000" dirty="0" err="1"/>
              <a:t>grp.add_edge</a:t>
            </a:r>
            <a:r>
              <a:rPr lang="en-US" altLang="ko-KR" sz="2000" dirty="0"/>
              <a:t>('a', 'b', weight= 0.5, color= 'red')</a:t>
            </a:r>
          </a:p>
          <a:p>
            <a:pPr marL="400050" lvl="1" indent="0">
              <a:buNone/>
            </a:pPr>
            <a:r>
              <a:rPr lang="en-US" altLang="ko-KR" sz="2000" dirty="0" err="1"/>
              <a:t>edges_to_add</a:t>
            </a:r>
            <a:r>
              <a:rPr lang="en-US" altLang="ko-KR" sz="2000" dirty="0"/>
              <a:t>= [('b', 'c'), ('c', 'd'), ('b', 'd'), ('b', 'g'), ('e', 'b'), ('e', 'f'), ('e', 'g'), ('g', 'c'), ('g', 'd')]</a:t>
            </a:r>
          </a:p>
          <a:p>
            <a:pPr marL="400050" lvl="1" indent="0">
              <a:buNone/>
            </a:pPr>
            <a:r>
              <a:rPr lang="en-US" altLang="ko-KR" sz="2000" dirty="0" err="1"/>
              <a:t>grp.add_edges_from</a:t>
            </a:r>
            <a:r>
              <a:rPr lang="en-US" altLang="ko-KR" sz="2000" dirty="0"/>
              <a:t>(</a:t>
            </a:r>
            <a:r>
              <a:rPr lang="en-US" altLang="ko-KR" sz="2000" dirty="0" err="1"/>
              <a:t>edges_to_add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1948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# Can add information about nodes and edges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grp.nodes</a:t>
            </a:r>
            <a:r>
              <a:rPr lang="en-US" altLang="ko-KR" sz="2000" dirty="0"/>
              <a:t>(), type(</a:t>
            </a:r>
            <a:r>
              <a:rPr lang="en-US" altLang="ko-KR" sz="2000" dirty="0" err="1"/>
              <a:t>grp.nodes</a:t>
            </a:r>
            <a:r>
              <a:rPr lang="en-US" altLang="ko-KR" sz="2000" dirty="0"/>
              <a:t>()))</a:t>
            </a:r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grp.nodes</a:t>
            </a:r>
            <a:r>
              <a:rPr lang="en-US" altLang="ko-KR" sz="2000" dirty="0"/>
              <a:t>(data=True))</a:t>
            </a:r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grp.edges</a:t>
            </a:r>
            <a:r>
              <a:rPr lang="en-US" altLang="ko-KR" sz="2000" dirty="0"/>
              <a:t>(data=True))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90190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 smtClean="0"/>
              <a:t>*</a:t>
            </a:r>
            <a:r>
              <a:rPr lang="ko-KR" altLang="en-US" sz="2000" dirty="0" smtClean="0"/>
              <a:t>우리가 가지고 있는 설문조사 데이터는 </a:t>
            </a:r>
            <a:r>
              <a:rPr lang="en-US" altLang="ko-KR" sz="2000" dirty="0" smtClean="0"/>
              <a:t>csv </a:t>
            </a:r>
            <a:r>
              <a:rPr lang="ko-KR" altLang="en-US" sz="2000" dirty="0" smtClean="0"/>
              <a:t>형식입니다</a:t>
            </a:r>
            <a:r>
              <a:rPr lang="en-US" altLang="ko-KR" sz="2000" dirty="0" smtClean="0"/>
              <a:t>.</a:t>
            </a:r>
          </a:p>
          <a:p>
            <a:pPr marL="400050" lvl="1" indent="0">
              <a:buNone/>
            </a:pPr>
            <a:r>
              <a:rPr lang="en-US" altLang="ko-KR" sz="2000" dirty="0"/>
              <a:t> </a:t>
            </a:r>
            <a:r>
              <a:rPr lang="ko-KR" altLang="en-US" sz="2000" dirty="0" smtClean="0"/>
              <a:t>설문조사 데이터를 활용할 때는 </a:t>
            </a:r>
            <a:r>
              <a:rPr lang="en-US" altLang="ko-KR" sz="2000" dirty="0" err="1" smtClean="0"/>
              <a:t>NetworkX</a:t>
            </a:r>
            <a:r>
              <a:rPr lang="ko-KR" altLang="en-US" sz="2000" dirty="0" smtClean="0"/>
              <a:t>에 들어갈 수 있는 </a:t>
            </a:r>
            <a:r>
              <a:rPr lang="en-US" altLang="ko-KR" sz="2000" dirty="0" smtClean="0"/>
              <a:t>list </a:t>
            </a:r>
            <a:r>
              <a:rPr lang="ko-KR" altLang="en-US" sz="2000" dirty="0" smtClean="0"/>
              <a:t>형식으로 바꿔 줍시다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44" y="3844453"/>
            <a:ext cx="3999111" cy="7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46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21" y="1636751"/>
            <a:ext cx="6160558" cy="47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1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 = ( V, E )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7200" y="2996952"/>
            <a:ext cx="8067650" cy="2954351"/>
            <a:chOff x="1547664" y="4077072"/>
            <a:chExt cx="5112568" cy="1872208"/>
          </a:xfrm>
        </p:grpSpPr>
        <p:sp>
          <p:nvSpPr>
            <p:cNvPr id="13" name="타원 12"/>
            <p:cNvSpPr/>
            <p:nvPr/>
          </p:nvSpPr>
          <p:spPr>
            <a:xfrm>
              <a:off x="1547664" y="4221088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915816" y="4797152"/>
              <a:ext cx="576064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874212" y="4077072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3939738" y="5373216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845406" y="4747628"/>
              <a:ext cx="576064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084168" y="4740307"/>
              <a:ext cx="576064" cy="5760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36749" y="4396498"/>
              <a:ext cx="37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1333" y="4980157"/>
              <a:ext cx="37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68441" y="4249561"/>
              <a:ext cx="374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4760" y="5537307"/>
              <a:ext cx="385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D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52385" y="4926198"/>
              <a:ext cx="385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E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74670" y="4928538"/>
              <a:ext cx="385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F</a:t>
              </a:r>
              <a:endParaRPr lang="ko-KR" altLang="en-US" sz="1600" dirty="0"/>
            </a:p>
          </p:txBody>
        </p:sp>
        <p:cxnSp>
          <p:nvCxnSpPr>
            <p:cNvPr id="25" name="직선 화살표 연결선 24"/>
            <p:cNvCxnSpPr>
              <a:stCxn id="19" idx="3"/>
              <a:endCxn id="14" idx="1"/>
            </p:cNvCxnSpPr>
            <p:nvPr/>
          </p:nvCxnSpPr>
          <p:spPr>
            <a:xfrm>
              <a:off x="2110857" y="4565775"/>
              <a:ext cx="889322" cy="3157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3407517" y="4483859"/>
              <a:ext cx="466695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17" idx="1"/>
            </p:cNvCxnSpPr>
            <p:nvPr/>
          </p:nvCxnSpPr>
          <p:spPr>
            <a:xfrm>
              <a:off x="4351948" y="4538965"/>
              <a:ext cx="577821" cy="2930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4" idx="5"/>
              <a:endCxn id="16" idx="2"/>
            </p:cNvCxnSpPr>
            <p:nvPr/>
          </p:nvCxnSpPr>
          <p:spPr>
            <a:xfrm>
              <a:off x="3407517" y="5288853"/>
              <a:ext cx="532221" cy="3723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17" idx="3"/>
            </p:cNvCxnSpPr>
            <p:nvPr/>
          </p:nvCxnSpPr>
          <p:spPr>
            <a:xfrm flipV="1">
              <a:off x="4492552" y="5239329"/>
              <a:ext cx="437217" cy="3657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7" idx="6"/>
              <a:endCxn id="18" idx="2"/>
            </p:cNvCxnSpPr>
            <p:nvPr/>
          </p:nvCxnSpPr>
          <p:spPr>
            <a:xfrm flipV="1">
              <a:off x="5421470" y="5028339"/>
              <a:ext cx="662698" cy="73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99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19" y="2276872"/>
            <a:ext cx="8625351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 err="1"/>
              <a:t>pos</a:t>
            </a:r>
            <a:r>
              <a:rPr lang="en-US" altLang="ko-KR" sz="2000" dirty="0"/>
              <a:t>= </a:t>
            </a:r>
            <a:r>
              <a:rPr lang="en-US" altLang="ko-KR" sz="2000" dirty="0" err="1"/>
              <a:t>nx.shell_layout</a:t>
            </a:r>
            <a:r>
              <a:rPr lang="en-US" altLang="ko-KR" sz="2000" dirty="0"/>
              <a:t>(grp)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take a location of each nodes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 err="1"/>
              <a:t>nx.draw</a:t>
            </a:r>
            <a:r>
              <a:rPr lang="en-US" altLang="ko-KR" sz="2000" dirty="0"/>
              <a:t>(grp, </a:t>
            </a:r>
            <a:r>
              <a:rPr lang="en-US" altLang="ko-KR" sz="2000" dirty="0" err="1"/>
              <a:t>pos</a:t>
            </a:r>
            <a:r>
              <a:rPr lang="en-US" altLang="ko-KR" sz="2000" dirty="0"/>
              <a:t>, 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node_size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= [(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*500)**2 for 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en-US" altLang="ko-KR" sz="1800" strike="sngStrike" dirty="0" err="1">
                <a:solidFill>
                  <a:schemeClr val="bg1">
                    <a:lumMod val="50000"/>
                  </a:schemeClr>
                </a:solidFill>
              </a:rPr>
              <a:t>nx.pagerank</a:t>
            </a:r>
            <a:r>
              <a:rPr lang="en-US" altLang="ko-KR" sz="1800" strike="sngStrike" dirty="0">
                <a:solidFill>
                  <a:schemeClr val="bg1">
                    <a:lumMod val="50000"/>
                  </a:schemeClr>
                </a:solidFill>
              </a:rPr>
              <a:t>(grp).values()]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 err="1"/>
              <a:t>nx.draw_networkx_labels</a:t>
            </a:r>
            <a:r>
              <a:rPr lang="en-US" altLang="ko-KR" sz="2000" dirty="0"/>
              <a:t>(grp, </a:t>
            </a:r>
            <a:r>
              <a:rPr lang="en-US" altLang="ko-KR" sz="2000" dirty="0" err="1"/>
              <a:t>pos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 err="1"/>
              <a:t>plt.show</a:t>
            </a:r>
            <a:r>
              <a:rPr lang="en-US" altLang="ko-KR" sz="2000" dirty="0"/>
              <a:t>()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38412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Hello Network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930" y="1595075"/>
            <a:ext cx="4970478" cy="4750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4167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print('Degree: ', </a:t>
            </a:r>
            <a:r>
              <a:rPr lang="en-US" altLang="ko-KR" sz="2000" dirty="0" err="1"/>
              <a:t>grp.degree</a:t>
            </a:r>
            <a:r>
              <a:rPr lang="en-US" altLang="ko-KR" sz="2000" dirty="0"/>
              <a:t>())     </a:t>
            </a:r>
            <a:r>
              <a:rPr lang="en-US" altLang="ko-KR" sz="1800" dirty="0"/>
              <a:t>#graph</a:t>
            </a:r>
            <a:r>
              <a:rPr lang="ko-KR" altLang="en-US" sz="1800" dirty="0"/>
              <a:t>의 차수 도출</a:t>
            </a:r>
            <a:endParaRPr lang="en-US" altLang="ko-KR" sz="1800" dirty="0"/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#degree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함수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density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함수 같은 경우는 그래프 외의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이 없고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이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grp.degree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로 써 주어도 좋습니다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그러나 대부분의 경우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nx.function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(grp, **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args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로 써 주어야 합니다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00050" lvl="1" indent="0">
              <a:buNone/>
            </a:pPr>
            <a:endParaRPr lang="ko-KR" altLang="en-US" sz="2000" dirty="0"/>
          </a:p>
          <a:p>
            <a:pPr marL="400050" lvl="1" indent="0">
              <a:buNone/>
            </a:pPr>
            <a:r>
              <a:rPr lang="en-US" altLang="ko-KR" sz="2000" dirty="0" err="1"/>
              <a:t>deg_sum</a:t>
            </a:r>
            <a:r>
              <a:rPr lang="en-US" altLang="ko-KR" sz="2000" dirty="0"/>
              <a:t>= float(sum(</a:t>
            </a:r>
            <a:r>
              <a:rPr lang="en-US" altLang="ko-KR" sz="2000" dirty="0" err="1"/>
              <a:t>grp.degree</a:t>
            </a:r>
            <a:r>
              <a:rPr lang="en-US" altLang="ko-KR" sz="2000" dirty="0"/>
              <a:t>().values()))</a:t>
            </a:r>
          </a:p>
          <a:p>
            <a:pPr marL="400050" lvl="1" indent="0">
              <a:buNone/>
            </a:pPr>
            <a:r>
              <a:rPr lang="en-US" altLang="ko-KR" sz="2000" dirty="0"/>
              <a:t>print('Average Node Degree: ', </a:t>
            </a:r>
            <a:r>
              <a:rPr lang="en-US" altLang="ko-KR" sz="2000" dirty="0" err="1"/>
              <a:t>deg_sum</a:t>
            </a:r>
            <a:r>
              <a:rPr lang="en-US" altLang="ko-KR" sz="2000" dirty="0"/>
              <a:t>/</a:t>
            </a:r>
            <a:r>
              <a:rPr lang="en-US" altLang="ko-KR" sz="2000" dirty="0" err="1"/>
              <a:t>nx.number_of_nodes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/>
              <a:t>#</a:t>
            </a:r>
            <a:r>
              <a:rPr lang="ko-KR" altLang="en-US" sz="1600" dirty="0"/>
              <a:t>평균 차수</a:t>
            </a:r>
            <a:endParaRPr lang="en-US" altLang="ko-KR" sz="1600" dirty="0"/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print('Density: ', </a:t>
            </a:r>
            <a:r>
              <a:rPr lang="en-US" altLang="ko-KR" sz="2000" dirty="0" err="1"/>
              <a:t>nx.density</a:t>
            </a:r>
            <a:r>
              <a:rPr lang="en-US" altLang="ko-KR" sz="2000" dirty="0"/>
              <a:t>(grp)) </a:t>
            </a:r>
            <a:r>
              <a:rPr lang="en-US" altLang="ko-KR" sz="1800" dirty="0"/>
              <a:t>#Density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Degree Distribution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8102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 err="1"/>
              <a:t>grpmatx</a:t>
            </a:r>
            <a:r>
              <a:rPr lang="en-US" altLang="ko-KR" sz="2000" dirty="0"/>
              <a:t>= </a:t>
            </a:r>
            <a:r>
              <a:rPr lang="en-US" altLang="ko-KR" sz="2000" dirty="0" err="1"/>
              <a:t>nx.to_numpy_matrix</a:t>
            </a:r>
            <a:r>
              <a:rPr lang="en-US" altLang="ko-KR" sz="2000" dirty="0"/>
              <a:t>(grp)</a:t>
            </a:r>
          </a:p>
          <a:p>
            <a:pPr marL="400050" lvl="1" indent="0">
              <a:buNone/>
            </a:pPr>
            <a:r>
              <a:rPr lang="en-US" altLang="ko-KR" sz="2000" dirty="0"/>
              <a:t>print('Matrix: ', </a:t>
            </a:r>
            <a:r>
              <a:rPr lang="en-US" altLang="ko-KR" sz="2000" dirty="0" err="1"/>
              <a:t>grpmatx</a:t>
            </a:r>
            <a:r>
              <a:rPr lang="en-US" altLang="ko-KR" sz="2000" dirty="0"/>
              <a:t>)      </a:t>
            </a:r>
          </a:p>
          <a:p>
            <a:pPr marL="800100" lvl="2" indent="0">
              <a:buNone/>
            </a:pPr>
            <a:r>
              <a:rPr lang="en-US" altLang="ko-KR" sz="1600" dirty="0"/>
              <a:t>#graph</a:t>
            </a:r>
            <a:r>
              <a:rPr lang="ko-KR" altLang="en-US" sz="1600" dirty="0"/>
              <a:t>를 나타내는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matrix </a:t>
            </a:r>
            <a:r>
              <a:rPr lang="ko-KR" altLang="en-US" sz="1600" dirty="0"/>
              <a:t>도출</a:t>
            </a:r>
            <a:endParaRPr lang="en-US" altLang="ko-KR" sz="1600" dirty="0"/>
          </a:p>
          <a:p>
            <a:pPr marL="800100" lvl="2" indent="0">
              <a:buNone/>
            </a:pPr>
            <a:r>
              <a:rPr lang="en-US" altLang="ko-KR" sz="1600" dirty="0"/>
              <a:t>#</a:t>
            </a:r>
            <a:r>
              <a:rPr lang="ko-KR" altLang="en-US" sz="1600" dirty="0"/>
              <a:t>특히 </a:t>
            </a:r>
            <a:r>
              <a:rPr lang="en-US" altLang="ko-KR" sz="1600" dirty="0"/>
              <a:t>information </a:t>
            </a:r>
            <a:r>
              <a:rPr lang="ko-KR" altLang="en-US" sz="1600" dirty="0"/>
              <a:t>중 </a:t>
            </a:r>
            <a:r>
              <a:rPr lang="en-US" altLang="ko-KR" sz="1600" dirty="0"/>
              <a:t>weight</a:t>
            </a:r>
            <a:r>
              <a:rPr lang="ko-KR" altLang="en-US" sz="1600" dirty="0"/>
              <a:t>가 고려됩니다</a:t>
            </a:r>
            <a:r>
              <a:rPr lang="en-US" altLang="ko-KR" sz="1600" dirty="0"/>
              <a:t>.</a:t>
            </a:r>
          </a:p>
          <a:p>
            <a:pPr marL="800100" lvl="2" indent="0">
              <a:buNone/>
            </a:pPr>
            <a:r>
              <a:rPr lang="en-US" altLang="ko-KR" sz="1600" dirty="0"/>
              <a:t>#</a:t>
            </a:r>
            <a:r>
              <a:rPr lang="fr-FR" altLang="ko-KR" sz="1600" dirty="0"/>
              <a:t>Matrix:  [[ 0.   0.5  0.   0.   0.   0.   0. ]</a:t>
            </a:r>
          </a:p>
          <a:p>
            <a:pPr marL="800100" lvl="2" indent="0">
              <a:buNone/>
            </a:pPr>
            <a:r>
              <a:rPr lang="fr-FR" altLang="ko-KR" sz="1600" dirty="0"/>
              <a:t>	            [ 0.5  0.   1.   1.   1.   0.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0.   1.   0.   0.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1.   0.   0.   0.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0.   0.   0.   1.   1.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0.   0.   0.   1.   0.   0. ]</a:t>
            </a:r>
          </a:p>
          <a:p>
            <a:pPr marL="800100" lvl="2" indent="0">
              <a:buNone/>
            </a:pPr>
            <a:r>
              <a:rPr lang="fr-FR" altLang="ko-KR" sz="1600" dirty="0"/>
              <a:t>              [ 0.   1.   1.   1.   1.   0.   0. ]]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Degree Distribution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9832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2276872"/>
            <a:ext cx="8419671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Betweenness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nx.betweenness_centrality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#</a:t>
            </a:r>
            <a:r>
              <a:rPr lang="en-US" altLang="ko-KR" sz="1600" dirty="0" err="1">
                <a:solidFill>
                  <a:prstClr val="black"/>
                </a:solidFill>
              </a:rPr>
              <a:t>Betweenness</a:t>
            </a:r>
            <a:r>
              <a:rPr lang="en-US" altLang="ko-KR" sz="1600" dirty="0">
                <a:solidFill>
                  <a:prstClr val="black"/>
                </a:solidFill>
              </a:rPr>
              <a:t>:  {'a': 0.0, 'b': </a:t>
            </a:r>
            <a:r>
              <a:rPr lang="en-US" altLang="ko-K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0.4666</a:t>
            </a:r>
            <a:r>
              <a:rPr lang="en-US" altLang="ko-KR" sz="1600" dirty="0">
                <a:solidFill>
                  <a:prstClr val="black"/>
                </a:solidFill>
              </a:rPr>
              <a:t>, 'c': 0.0, 'd': 0.0, 'e': 0.3333, 'f': 0.0, 'g': 0.1333}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print('Closeness: ', </a:t>
            </a:r>
            <a:r>
              <a:rPr lang="en-US" altLang="ko-KR" sz="2000" dirty="0" err="1"/>
              <a:t>nx.closeness_centrality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#Closeness:  {'a': 0.5, 'b': </a:t>
            </a:r>
            <a:r>
              <a:rPr lang="en-US" altLang="ko-K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0.8571</a:t>
            </a:r>
            <a:r>
              <a:rPr lang="en-US" altLang="ko-KR" sz="1600" dirty="0">
                <a:solidFill>
                  <a:prstClr val="black"/>
                </a:solidFill>
              </a:rPr>
              <a:t>, 'c': 0.6, 'd': 0.6, 'e': 0.6666, 'f': 0.4286, 'g': </a:t>
            </a:r>
            <a:r>
              <a:rPr lang="en-US" altLang="ko-K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0.75</a:t>
            </a:r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print('Degree: ', </a:t>
            </a:r>
            <a:r>
              <a:rPr lang="en-US" altLang="ko-KR" sz="2000" dirty="0" err="1"/>
              <a:t>nx.degree_centrality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/>
              <a:t>#Degree:  {'a': 0.1666, 'b':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0.8333</a:t>
            </a:r>
            <a:r>
              <a:rPr lang="en-US" altLang="ko-KR" sz="1600" dirty="0"/>
              <a:t>, 'c': 0.5, 'd': 0.5, 'e': 0.5, 'f': 0.1666, 'g':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0.6666</a:t>
            </a:r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Centrality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93208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2276872"/>
            <a:ext cx="8419671" cy="384929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[</a:t>
            </a:r>
            <a:r>
              <a:rPr lang="en-US" altLang="ko-KR" sz="2000" dirty="0" err="1"/>
              <a:t>eigvalue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eigvec</a:t>
            </a:r>
            <a:r>
              <a:rPr lang="en-US" altLang="ko-KR" sz="2000" dirty="0"/>
              <a:t>]= </a:t>
            </a:r>
            <a:r>
              <a:rPr lang="en-US" altLang="ko-KR" sz="2000" dirty="0" err="1"/>
              <a:t>np.linalg.eig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grpmatx</a:t>
            </a:r>
            <a:r>
              <a:rPr lang="en-US" altLang="ko-KR" sz="2000" dirty="0"/>
              <a:t>)</a:t>
            </a:r>
          </a:p>
          <a:p>
            <a:pPr marL="800100" lvl="2" indent="0">
              <a:buNone/>
            </a:pPr>
            <a:r>
              <a:rPr lang="en-US" altLang="ko-KR" sz="1600" dirty="0"/>
              <a:t>#Eigenvalues and Eigenvectors, </a:t>
            </a:r>
            <a:r>
              <a:rPr lang="en-US" altLang="ko-KR" sz="1600" dirty="0" err="1"/>
              <a:t>Numpy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eig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output</a:t>
            </a:r>
            <a:r>
              <a:rPr lang="ko-KR" altLang="en-US" sz="1600" dirty="0"/>
              <a:t>으로 </a:t>
            </a:r>
            <a:r>
              <a:rPr lang="en-US" altLang="ko-KR" sz="1600" dirty="0" err="1"/>
              <a:t>eigvalues</a:t>
            </a:r>
            <a:r>
              <a:rPr lang="en-US" altLang="ko-KR" sz="1600" dirty="0"/>
              <a:t>(N*1 array type), </a:t>
            </a:r>
            <a:r>
              <a:rPr lang="en-US" altLang="ko-KR" sz="1600" dirty="0" err="1"/>
              <a:t>eigvector</a:t>
            </a:r>
            <a:r>
              <a:rPr lang="en-US" altLang="ko-KR" sz="1600" dirty="0"/>
              <a:t>(N*N array type)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marL="800100" lvl="2" indent="0">
              <a:buNone/>
            </a:pP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eigvalue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eigvec</a:t>
            </a:r>
            <a:r>
              <a:rPr lang="en-US" altLang="ko-KR" sz="2000" dirty="0"/>
              <a:t>)</a:t>
            </a:r>
          </a:p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Eigenvalue_based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nx.eigenvector_centrality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600" dirty="0"/>
              <a:t># </a:t>
            </a:r>
            <a:r>
              <a:rPr lang="en-US" altLang="ko-KR" sz="1600" dirty="0" err="1"/>
              <a:t>Eigenvalue_based</a:t>
            </a:r>
            <a:r>
              <a:rPr lang="en-US" altLang="ko-KR" sz="1600" dirty="0"/>
              <a:t>: </a:t>
            </a:r>
          </a:p>
          <a:p>
            <a:pPr marL="800100" lvl="2" indent="0">
              <a:buNone/>
            </a:pPr>
            <a:r>
              <a:rPr lang="en-US" altLang="ko-KR" sz="1600" dirty="0"/>
              <a:t>{'a': 0.0757, 'b':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0.5105</a:t>
            </a:r>
            <a:r>
              <a:rPr lang="en-US" altLang="ko-KR" sz="1600" dirty="0"/>
              <a:t>, 'c': 0.4266, 'd': 0.4266, 'e': 0.3291, 'f': 0.09755, 'g':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0.5019</a:t>
            </a:r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Centrality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1301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Do more with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NetworkX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2770" name="Picture 2" descr="관련 이미지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0"/>
          <a:stretch/>
        </p:blipFill>
        <p:spPr bwMode="auto">
          <a:xfrm>
            <a:off x="827584" y="1740178"/>
            <a:ext cx="7056783" cy="46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90526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8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Node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간의 상관관계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Assortativity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Assortativity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nx.degree_assortativity_coefficient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degree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 유사한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node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들 간에 연결되는 정도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Assortativity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:  -0.333333333333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유사성이 높을 수록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degree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 높은 노드가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degree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가 높은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노드들끼리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연결되어 있음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일반적인 통계자료와 상관관계의 의미에 차이가 있음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3820007"/>
            <a:ext cx="49244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88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78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결집계수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Clustering Coefficient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132856"/>
            <a:ext cx="843528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print('Clustering for one Node: ', </a:t>
            </a:r>
            <a:r>
              <a:rPr lang="en-US" altLang="ko-KR" sz="2000" dirty="0" err="1"/>
              <a:t>nx.clustering</a:t>
            </a:r>
            <a:r>
              <a:rPr lang="en-US" altLang="ko-KR" sz="2000" dirty="0"/>
              <a:t>(grp))</a:t>
            </a:r>
          </a:p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Avergage</a:t>
            </a:r>
            <a:r>
              <a:rPr lang="en-US" altLang="ko-KR" sz="2000" dirty="0"/>
              <a:t> Clustering Coefficient: ', </a:t>
            </a:r>
            <a:r>
              <a:rPr lang="en-US" altLang="ko-KR" sz="2000" dirty="0" err="1"/>
              <a:t>nx.average_clustering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의 경우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자신과 연결된 세 개의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edges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중에서 두 개를 선택할 때 두 개의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엣지로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연결된 노드들과 삼각형을 이룰 확률은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1/3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입니다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Clustering for one Node:  {'a': 0.0, 'b': 0.4,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'c': 1.0, 'd': 1.0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'e': 0.3333, 'f': 0.0, 'g': 0.6666}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Average Clustering Coefficient:  0.485714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print('Transitivity: ', </a:t>
            </a:r>
            <a:r>
              <a:rPr lang="en-US" altLang="ko-KR" sz="2000" dirty="0" err="1"/>
              <a:t>nx.transitivity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(possible Triangles)/(Triads)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Transitivity:  0.6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67970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78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결집계수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: Clustering Coefficient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57" y="2634303"/>
            <a:ext cx="6090485" cy="29918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770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그래프의 특징을 나타내는 지표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차수</a:t>
            </a:r>
            <a:r>
              <a:rPr lang="en-US" altLang="ko-KR" sz="2200" dirty="0"/>
              <a:t>(degree)</a:t>
            </a:r>
            <a:r>
              <a:rPr lang="ko-KR" altLang="en-US" sz="2200" dirty="0"/>
              <a:t>와 허브</a:t>
            </a:r>
            <a:r>
              <a:rPr lang="en-US" altLang="ko-KR" sz="2200" dirty="0"/>
              <a:t>(hub)</a:t>
            </a:r>
          </a:p>
          <a:p>
            <a:r>
              <a:rPr lang="ko-KR" altLang="en-US" sz="2200" dirty="0"/>
              <a:t>차수의 분포 </a:t>
            </a:r>
            <a:r>
              <a:rPr lang="en-US" altLang="ko-KR" sz="2200" dirty="0"/>
              <a:t>(degree distribution)</a:t>
            </a:r>
          </a:p>
          <a:p>
            <a:r>
              <a:rPr lang="ko-KR" altLang="en-US" sz="2200" dirty="0"/>
              <a:t>밀도 </a:t>
            </a:r>
            <a:r>
              <a:rPr lang="en-US" altLang="ko-KR" sz="2200" dirty="0"/>
              <a:t>(density)</a:t>
            </a:r>
          </a:p>
          <a:p>
            <a:r>
              <a:rPr lang="ko-KR" altLang="en-US" sz="2200" dirty="0" err="1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/>
              <a:t>(centrality)</a:t>
            </a:r>
          </a:p>
          <a:p>
            <a:endParaRPr lang="en-US" altLang="ko-KR" sz="2200" dirty="0"/>
          </a:p>
          <a:p>
            <a:pPr lvl="1"/>
            <a:r>
              <a:rPr lang="ko-KR" altLang="en-US" sz="2200" b="1" dirty="0"/>
              <a:t>연결 정도 </a:t>
            </a:r>
            <a:r>
              <a:rPr lang="ko-KR" altLang="en-US" sz="2200" b="1" dirty="0" err="1"/>
              <a:t>중심성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(degree centrality)</a:t>
            </a:r>
          </a:p>
          <a:p>
            <a:pPr lvl="1"/>
            <a:r>
              <a:rPr lang="ko-KR" altLang="en-US" sz="2200" b="1" dirty="0"/>
              <a:t>근접 </a:t>
            </a:r>
            <a:r>
              <a:rPr lang="ko-KR" altLang="en-US" sz="2200" b="1" dirty="0" err="1"/>
              <a:t>중심성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(closeness centrality)</a:t>
            </a:r>
          </a:p>
          <a:p>
            <a:pPr lvl="1"/>
            <a:r>
              <a:rPr lang="ko-KR" altLang="en-US" sz="2200" b="1" dirty="0"/>
              <a:t>매개 </a:t>
            </a:r>
            <a:r>
              <a:rPr lang="ko-KR" altLang="en-US" sz="2200" b="1" dirty="0" err="1"/>
              <a:t>중심성</a:t>
            </a:r>
            <a:r>
              <a:rPr lang="en-US" altLang="ko-KR" sz="2200" b="1" dirty="0"/>
              <a:t> (</a:t>
            </a:r>
            <a:r>
              <a:rPr lang="en-US" altLang="ko-KR" sz="2200" b="1" dirty="0" err="1"/>
              <a:t>betweenness</a:t>
            </a:r>
            <a:r>
              <a:rPr lang="en-US" altLang="ko-KR" sz="2200" b="1" dirty="0"/>
              <a:t> centrality)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58754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거리와 관련된 지표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132856"/>
            <a:ext cx="843528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print("Communicability: ", </a:t>
            </a:r>
            <a:r>
              <a:rPr lang="en-US" altLang="ko-KR" sz="2000" dirty="0" err="1"/>
              <a:t>nx.communicability</a:t>
            </a:r>
            <a:r>
              <a:rPr lang="en-US" altLang="ko-KR" sz="2000" dirty="0"/>
              <a:t>(grp)['b'])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두 노드 간의 거리를 나타내는 지표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두 노드 간에 가능한 경로를 모두 고려하여 거리를 계산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이 때 짧은 경로는 높은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긴 경로는 낮은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를 가짐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Communicability:  {'a': 2.8527,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'b': 8.8266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'c': 6.6356, 'd': 6.6356, 'e': 5.2216, 'f': 1.4140,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'g': 7.7705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print('Average Path Length: ', </a:t>
            </a:r>
            <a:r>
              <a:rPr lang="en-US" altLang="ko-KR" sz="2000" dirty="0" err="1"/>
              <a:t>nx.average_shortest_path_length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Average Path Length:  1.6667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42438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6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견고성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(Robustness)/ Connectivity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7505" y="2132856"/>
            <a:ext cx="9001000" cy="3993307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print('Connectivity value: ', </a:t>
            </a:r>
            <a:r>
              <a:rPr lang="en-US" altLang="ko-KR" sz="2000" dirty="0" err="1"/>
              <a:t>nx.node_connectivity</a:t>
            </a:r>
            <a:r>
              <a:rPr lang="en-US" altLang="ko-KR" sz="2000" dirty="0"/>
              <a:t>(grp))</a:t>
            </a:r>
          </a:p>
          <a:p>
            <a:pPr marL="400050" lvl="1" indent="0">
              <a:buNone/>
            </a:pPr>
            <a:r>
              <a:rPr lang="en-US" altLang="ko-KR" sz="2000" dirty="0"/>
              <a:t>print('Connectivity for all Nodes: ', </a:t>
            </a:r>
            <a:r>
              <a:rPr lang="en-US" altLang="ko-KR" sz="2000" dirty="0" err="1"/>
              <a:t>nx.all_pairs_node_connectivity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몇 개의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edge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를 끊을 때 노드들 간의 연결이 끊어질까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Connectivity value:  1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Connectivity for all Nodes:  {… 'b': {'a': 1, 'c': 3, 'd': 3, 'e': 2, 'f': 1, 'g': 4}, …}</a:t>
            </a:r>
            <a:endParaRPr lang="en-US" altLang="ko-K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5119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NetworkX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02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Pagerank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, HITS Algorithm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060848"/>
            <a:ext cx="8435280" cy="4065315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altLang="ko-KR" sz="2000" dirty="0"/>
              <a:t>print('</a:t>
            </a:r>
            <a:r>
              <a:rPr lang="en-US" altLang="ko-KR" sz="2000" dirty="0" err="1"/>
              <a:t>Pagerank</a:t>
            </a:r>
            <a:r>
              <a:rPr lang="en-US" altLang="ko-KR" sz="2000" dirty="0"/>
              <a:t>: ', </a:t>
            </a:r>
            <a:r>
              <a:rPr lang="en-US" altLang="ko-KR" sz="2000" dirty="0" err="1"/>
              <a:t>nx.pagerank</a:t>
            </a:r>
            <a:r>
              <a:rPr lang="en-US" altLang="ko-KR" sz="2000" dirty="0"/>
              <a:t>(grp, alpha= 0.85, </a:t>
            </a:r>
            <a:r>
              <a:rPr lang="en-US" altLang="ko-KR" sz="2000" dirty="0" err="1"/>
              <a:t>max_iter</a:t>
            </a:r>
            <a:r>
              <a:rPr lang="en-US" altLang="ko-KR" sz="2000" dirty="0"/>
              <a:t>= 100, </a:t>
            </a:r>
            <a:r>
              <a:rPr lang="en-US" altLang="ko-KR" sz="2000" dirty="0" err="1"/>
              <a:t>tol</a:t>
            </a:r>
            <a:r>
              <a:rPr lang="en-US" altLang="ko-KR" sz="2000" dirty="0"/>
              <a:t>= 1e-06))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Google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의 검색 결과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중심성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분석 알고리즘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많은 링크에서 인용될 수록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중요한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노드로부터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인용되었을 수록 중요한 문서라는 전제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Pagerank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:  {'a': 0.04322,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'b': 0.2307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'c': 0.1488, 'd': 0.1488, 'e': 0.1645, 'f': 0.0680,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'g': 0.1959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marL="400050" lvl="1" indent="0">
              <a:buNone/>
            </a:pPr>
            <a:endParaRPr lang="en-US" altLang="ko-KR" sz="2000" dirty="0"/>
          </a:p>
          <a:p>
            <a:pPr marL="400050" lvl="1" indent="0">
              <a:buNone/>
            </a:pPr>
            <a:r>
              <a:rPr lang="en-US" altLang="ko-KR" sz="2000" dirty="0"/>
              <a:t>print('Hits: ', </a:t>
            </a:r>
            <a:r>
              <a:rPr lang="en-US" altLang="ko-KR" sz="2000" dirty="0" err="1"/>
              <a:t>nx.hits</a:t>
            </a:r>
            <a:r>
              <a:rPr lang="en-US" altLang="ko-KR" sz="2000" dirty="0"/>
              <a:t>(grp))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Hyperlink-Induced Topic Search</a:t>
            </a:r>
          </a:p>
          <a:p>
            <a:pPr marL="800100" lvl="2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# Hub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로부터 직접 인용된 문서를 기반으로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Root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클러스터와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Base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클러스터를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30514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2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Load GML File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41" y="1874855"/>
            <a:ext cx="8424936" cy="4475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14144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675282"/>
            <a:ext cx="5472736" cy="47148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3608" y="1156682"/>
            <a:ext cx="22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Load GML File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88606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116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돋움" pitchFamily="50" charset="-127"/>
              </a:rPr>
              <a:t>Layout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https://image.slidesharecdn.com/gephi-tutorial-layouts-110613024152-phpapp02/95/gephi-tutorial-layouts-4-728.jpg?cb=130793312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3" r="19076"/>
          <a:stretch/>
        </p:blipFill>
        <p:spPr bwMode="auto">
          <a:xfrm>
            <a:off x="179512" y="1838856"/>
            <a:ext cx="4091424" cy="45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.slidesharecdn.com/gephi-tutorial-layouts-110613024152-phpapp02/95/gephi-tutorial-layouts-11-728.jpg?cb=13079331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8" r="3079"/>
          <a:stretch/>
        </p:blipFill>
        <p:spPr bwMode="auto">
          <a:xfrm>
            <a:off x="4188941" y="1840919"/>
            <a:ext cx="4955059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491880" y="4005064"/>
            <a:ext cx="2880320" cy="7920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10718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660752"/>
            <a:ext cx="8625351" cy="4582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4287" y="23050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Gephi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3653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Mission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설문조사</a:t>
            </a:r>
            <a:r>
              <a:rPr lang="en-US" altLang="ko-KR" sz="2400" dirty="0"/>
              <a:t>.</a:t>
            </a:r>
            <a:r>
              <a:rPr lang="en-US" altLang="ko-KR" sz="2400" dirty="0" err="1"/>
              <a:t>gml</a:t>
            </a:r>
            <a:r>
              <a:rPr lang="en-US" altLang="ko-KR" sz="2400" dirty="0"/>
              <a:t> </a:t>
            </a:r>
            <a:r>
              <a:rPr lang="ko-KR" altLang="en-US" sz="2400" dirty="0"/>
              <a:t>파일을 열고 </a:t>
            </a:r>
            <a:r>
              <a:rPr lang="en-US" altLang="ko-KR" sz="2400" dirty="0" err="1"/>
              <a:t>pyplot</a:t>
            </a:r>
            <a:r>
              <a:rPr lang="en-US" altLang="ko-KR" sz="2400" dirty="0"/>
              <a:t> </a:t>
            </a:r>
            <a:r>
              <a:rPr lang="ko-KR" altLang="en-US" sz="2400" dirty="0"/>
              <a:t>그래프로 나타내 보세요</a:t>
            </a:r>
            <a:r>
              <a:rPr lang="en-US" altLang="ko-KR" sz="2400" dirty="0"/>
              <a:t>.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설문조사 결과는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Directed Graph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입니다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! </a:t>
            </a:r>
            <a:r>
              <a:rPr lang="en-US" altLang="ko-KR" sz="2000" dirty="0" err="1" smtClean="0">
                <a:solidFill>
                  <a:schemeClr val="bg1">
                    <a:lumMod val="50000"/>
                  </a:schemeClr>
                </a:solidFill>
              </a:rPr>
              <a:t>nx.DiGraph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Eigenvector Centrality, Hits Algorithm</a:t>
            </a:r>
            <a:r>
              <a:rPr lang="ko-KR" altLang="en-US" sz="2400" dirty="0"/>
              <a:t>으로 네트워크의 </a:t>
            </a:r>
            <a:r>
              <a:rPr lang="en-US" altLang="ko-KR" sz="2400" dirty="0"/>
              <a:t>Hub</a:t>
            </a:r>
            <a:r>
              <a:rPr lang="ko-KR" altLang="en-US" sz="2400" dirty="0"/>
              <a:t>를 찾아내 보세요</a:t>
            </a:r>
            <a:r>
              <a:rPr lang="en-US" altLang="ko-KR" sz="2400" dirty="0"/>
              <a:t>. </a:t>
            </a:r>
            <a:r>
              <a:rPr lang="ko-KR" altLang="en-US" sz="2400" dirty="0"/>
              <a:t>두 분석의 결과가 같나요</a:t>
            </a:r>
            <a:r>
              <a:rPr lang="en-US" altLang="ko-KR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네트워크를 </a:t>
            </a:r>
            <a:r>
              <a:rPr lang="ko-KR" altLang="en-US" sz="2400" dirty="0" err="1" smtClean="0"/>
              <a:t>비방향</a:t>
            </a:r>
            <a:r>
              <a:rPr lang="ko-KR" altLang="en-US" sz="2400" dirty="0" smtClean="0"/>
              <a:t> 그래프로 바꿔 보세요</a:t>
            </a:r>
            <a:r>
              <a:rPr lang="en-US" altLang="ko-KR" sz="2400" dirty="0" smtClean="0"/>
              <a:t>.(</a:t>
            </a:r>
            <a:r>
              <a:rPr lang="en-US" altLang="ko-KR" sz="2400" dirty="0" err="1" smtClean="0"/>
              <a:t>nx.Graph</a:t>
            </a:r>
            <a:r>
              <a:rPr lang="en-US" altLang="ko-KR" sz="2400" dirty="0" smtClean="0"/>
              <a:t>()</a:t>
            </a:r>
            <a:r>
              <a:rPr lang="ko-KR" altLang="en-US" sz="2400" dirty="0" smtClean="0"/>
              <a:t>로 바꾸면 됩니다</a:t>
            </a:r>
            <a:r>
              <a:rPr lang="en-US" altLang="ko-KR" sz="2400" dirty="0" smtClean="0"/>
              <a:t>.) Eigenvector Centrality</a:t>
            </a:r>
            <a:r>
              <a:rPr lang="ko-KR" altLang="en-US" sz="2400" dirty="0" smtClean="0"/>
              <a:t>가 제일 높은 노드의 </a:t>
            </a:r>
            <a:r>
              <a:rPr lang="en-US" altLang="ko-KR" sz="2400" dirty="0" smtClean="0"/>
              <a:t>Communicability</a:t>
            </a:r>
            <a:r>
              <a:rPr lang="ko-KR" altLang="en-US" sz="2400" dirty="0" smtClean="0"/>
              <a:t>를 도출해 </a:t>
            </a:r>
            <a:r>
              <a:rPr lang="ko-KR" altLang="en-US" sz="2400" dirty="0"/>
              <a:t>보세요</a:t>
            </a:r>
            <a:r>
              <a:rPr lang="en-US" altLang="ko-KR" sz="2400" dirty="0"/>
              <a:t>. </a:t>
            </a:r>
            <a:r>
              <a:rPr lang="ko-KR" altLang="en-US" sz="2400" dirty="0"/>
              <a:t>결과로부터 어떤 정보를 얻을 수 있나요</a:t>
            </a:r>
            <a:r>
              <a:rPr lang="en-US" altLang="ko-KR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 err="1"/>
              <a:t>Gephi</a:t>
            </a:r>
            <a:r>
              <a:rPr lang="ko-KR" altLang="en-US" sz="2400" dirty="0"/>
              <a:t>를 통해 </a:t>
            </a:r>
            <a:r>
              <a:rPr lang="ko-KR" altLang="en-US" sz="2400" dirty="0" err="1"/>
              <a:t>시각화하고</a:t>
            </a:r>
            <a:r>
              <a:rPr lang="en-US" altLang="ko-KR" sz="2400" dirty="0"/>
              <a:t>, Force Atlas</a:t>
            </a:r>
            <a:r>
              <a:rPr lang="ko-KR" altLang="en-US" sz="2400" dirty="0"/>
              <a:t> </a:t>
            </a:r>
            <a:r>
              <a:rPr lang="en-US" altLang="ko-KR" sz="2400" dirty="0"/>
              <a:t>Layout</a:t>
            </a:r>
            <a:r>
              <a:rPr lang="ko-KR" altLang="en-US" sz="2400" dirty="0"/>
              <a:t>을 적용시켜 보세요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05759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Answer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생략</a:t>
            </a: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/>
              <a:t>[('18', </a:t>
            </a:r>
            <a:r>
              <a:rPr lang="en-US" altLang="ko-KR" sz="1800" dirty="0" smtClean="0"/>
              <a:t>0.4862), </a:t>
            </a:r>
            <a:r>
              <a:rPr lang="en-US" altLang="ko-KR" sz="1800" dirty="0"/>
              <a:t>('17', </a:t>
            </a:r>
            <a:r>
              <a:rPr lang="en-US" altLang="ko-KR" sz="1800" dirty="0" smtClean="0"/>
              <a:t>0.4189), </a:t>
            </a:r>
            <a:r>
              <a:rPr lang="en-US" altLang="ko-KR" sz="1800" dirty="0"/>
              <a:t>('16', </a:t>
            </a:r>
            <a:r>
              <a:rPr lang="en-US" altLang="ko-KR" sz="1800" dirty="0" smtClean="0"/>
              <a:t>0.3074)]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[(</a:t>
            </a:r>
            <a:r>
              <a:rPr lang="en-US" altLang="ko-KR" sz="1800" dirty="0"/>
              <a:t>'6', </a:t>
            </a:r>
            <a:r>
              <a:rPr lang="en-US" altLang="ko-KR" sz="1800" dirty="0" smtClean="0"/>
              <a:t>0.0973), </a:t>
            </a:r>
            <a:r>
              <a:rPr lang="en-US" altLang="ko-KR" sz="1800" dirty="0"/>
              <a:t>('9', </a:t>
            </a:r>
            <a:r>
              <a:rPr lang="en-US" altLang="ko-KR" sz="1800" dirty="0" smtClean="0"/>
              <a:t>0.0877), </a:t>
            </a:r>
            <a:r>
              <a:rPr lang="en-US" altLang="ko-KR" sz="1800" dirty="0"/>
              <a:t>('12', </a:t>
            </a:r>
            <a:r>
              <a:rPr lang="en-US" altLang="ko-KR" sz="1800" dirty="0" smtClean="0"/>
              <a:t>0.0753)]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[(</a:t>
            </a:r>
            <a:r>
              <a:rPr lang="en-US" altLang="ko-KR" sz="1800" dirty="0"/>
              <a:t>'18', </a:t>
            </a:r>
            <a:r>
              <a:rPr lang="en-US" altLang="ko-KR" sz="1800" dirty="0" smtClean="0"/>
              <a:t>0.1853), </a:t>
            </a:r>
            <a:r>
              <a:rPr lang="en-US" altLang="ko-KR" sz="1800" dirty="0"/>
              <a:t>('16', </a:t>
            </a:r>
            <a:r>
              <a:rPr lang="en-US" altLang="ko-KR" sz="1800" dirty="0" smtClean="0"/>
              <a:t>0.1590), </a:t>
            </a:r>
            <a:r>
              <a:rPr lang="en-US" altLang="ko-KR" sz="1800" dirty="0"/>
              <a:t>('17', </a:t>
            </a:r>
            <a:r>
              <a:rPr lang="en-US" altLang="ko-KR" sz="1800" dirty="0" smtClean="0"/>
              <a:t>0.1322)]</a:t>
            </a:r>
          </a:p>
          <a:p>
            <a:pPr>
              <a:buAutoNum type="arabicPeriod" startAt="3"/>
            </a:pPr>
            <a:r>
              <a:rPr lang="en-US" altLang="ko-KR" sz="1800" dirty="0" smtClean="0"/>
              <a:t>  [(</a:t>
            </a:r>
            <a:r>
              <a:rPr lang="en-US" altLang="ko-KR" sz="1800" dirty="0"/>
              <a:t>'18', </a:t>
            </a:r>
            <a:r>
              <a:rPr lang="en-US" altLang="ko-KR" sz="1800" dirty="0" smtClean="0"/>
              <a:t>80.9672), </a:t>
            </a:r>
            <a:r>
              <a:rPr lang="en-US" altLang="ko-KR" sz="1800" dirty="0"/>
              <a:t>('8', </a:t>
            </a:r>
            <a:r>
              <a:rPr lang="en-US" altLang="ko-KR" sz="1800" dirty="0" smtClean="0"/>
              <a:t>67.8125), </a:t>
            </a:r>
            <a:r>
              <a:rPr lang="en-US" altLang="ko-KR" sz="1800" dirty="0"/>
              <a:t>('16', </a:t>
            </a:r>
            <a:r>
              <a:rPr lang="en-US" altLang="ko-KR" sz="1800" dirty="0" smtClean="0"/>
              <a:t>67.3215)]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7448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Answer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생략</a:t>
            </a: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 smtClean="0"/>
              <a:t>[('18', 0.3536), ('7', 0.3100), ('4', 0.2908)]</a:t>
            </a:r>
          </a:p>
          <a:p>
            <a:pPr marL="0" indent="0">
              <a:buNone/>
            </a:pPr>
            <a:r>
              <a:rPr lang="en-US" altLang="ko-KR" sz="1800" dirty="0" smtClean="0"/>
              <a:t>      [('7', 0.1671), ('13', 0.1558), ('15', 0.0942)]</a:t>
            </a:r>
          </a:p>
          <a:p>
            <a:pPr marL="0" indent="0">
              <a:buNone/>
            </a:pPr>
            <a:r>
              <a:rPr lang="en-US" altLang="ko-KR" sz="1800" dirty="0" smtClean="0"/>
              <a:t>      [('18', 0.0704), ('11', 0.0595), ('2', 0.0592)]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800" dirty="0" smtClean="0"/>
              <a:t>3.    [('7', 4323.2773), ('13', 3939.5768), ('18', 3150.8676)]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846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0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차수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(degree)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정의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노드에 연결된 </a:t>
            </a:r>
            <a:r>
              <a:rPr lang="ko-KR" altLang="en-US" sz="2200" b="1" dirty="0" err="1"/>
              <a:t>엣지들의</a:t>
            </a:r>
            <a:r>
              <a:rPr lang="ko-KR" altLang="en-US" sz="2200" b="1" dirty="0"/>
              <a:t> 수</a:t>
            </a:r>
            <a:r>
              <a:rPr lang="ko-KR" altLang="en-US" sz="2200" dirty="0"/>
              <a:t>로 해당 노드가 다른 </a:t>
            </a:r>
            <a:r>
              <a:rPr lang="ko-KR" altLang="en-US" sz="2200" dirty="0" err="1"/>
              <a:t>노드들과</a:t>
            </a:r>
            <a:r>
              <a:rPr lang="ko-KR" altLang="en-US" sz="2200" dirty="0"/>
              <a:t>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얼마나 </a:t>
            </a:r>
            <a:r>
              <a:rPr lang="ko-KR" altLang="en-US" sz="2200" dirty="0"/>
              <a:t>많이 연결되어 있는가에 대한 측정지표</a:t>
            </a:r>
            <a:endParaRPr lang="en-US" altLang="ko-KR" sz="2200" dirty="0"/>
          </a:p>
          <a:p>
            <a:endParaRPr lang="ko-KR" altLang="en-US" sz="2200" dirty="0"/>
          </a:p>
          <a:p>
            <a:r>
              <a:rPr lang="ko-KR" altLang="en-US" sz="2200" dirty="0" smtClean="0"/>
              <a:t>방향 그래프의 </a:t>
            </a:r>
            <a:r>
              <a:rPr lang="ko-KR" altLang="en-US" sz="2200" dirty="0"/>
              <a:t>경우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진입차수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indegree</a:t>
            </a:r>
            <a:r>
              <a:rPr lang="en-US" altLang="ko-KR" sz="2200" dirty="0"/>
              <a:t>)</a:t>
            </a:r>
            <a:r>
              <a:rPr lang="ko-KR" altLang="en-US" sz="2200" dirty="0"/>
              <a:t>와 </a:t>
            </a:r>
            <a:r>
              <a:rPr lang="ko-KR" altLang="en-US" sz="2200" dirty="0" err="1"/>
              <a:t>진출차수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outdegree</a:t>
            </a:r>
            <a:r>
              <a:rPr lang="en-US" altLang="ko-KR" sz="2200" dirty="0"/>
              <a:t>)</a:t>
            </a:r>
            <a:r>
              <a:rPr lang="ko-KR" altLang="en-US" sz="2200" dirty="0"/>
              <a:t>로 </a:t>
            </a:r>
            <a:r>
              <a:rPr lang="ko-KR" altLang="en-US" sz="2200" dirty="0" smtClean="0"/>
              <a:t>구분</a:t>
            </a:r>
            <a:endParaRPr lang="en-US" altLang="ko-KR" sz="2200" dirty="0" smtClean="0"/>
          </a:p>
          <a:p>
            <a:endParaRPr lang="ko-KR" altLang="en-US" sz="2200" dirty="0"/>
          </a:p>
          <a:p>
            <a:pPr lvl="1"/>
            <a:r>
              <a:rPr lang="ko-KR" altLang="en-US" sz="2200" dirty="0" err="1"/>
              <a:t>진입차수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indegree</a:t>
            </a:r>
            <a:r>
              <a:rPr lang="en-US" altLang="ko-KR" sz="2200" dirty="0"/>
              <a:t>) : </a:t>
            </a:r>
            <a:r>
              <a:rPr lang="ko-KR" altLang="en-US" sz="2200" dirty="0"/>
              <a:t>해당 노드에 들어오는 </a:t>
            </a:r>
            <a:r>
              <a:rPr lang="ko-KR" altLang="en-US" sz="2200" dirty="0" err="1"/>
              <a:t>엣지들의</a:t>
            </a:r>
            <a:r>
              <a:rPr lang="ko-KR" altLang="en-US" sz="2200" dirty="0"/>
              <a:t> 수</a:t>
            </a:r>
          </a:p>
          <a:p>
            <a:pPr lvl="1"/>
            <a:r>
              <a:rPr lang="ko-KR" altLang="en-US" sz="2200" dirty="0" err="1"/>
              <a:t>진출차수</a:t>
            </a:r>
            <a:r>
              <a:rPr lang="en-US" altLang="ko-KR" sz="2200" dirty="0"/>
              <a:t>(</a:t>
            </a:r>
            <a:r>
              <a:rPr lang="en-US" altLang="ko-KR" sz="2200" dirty="0" err="1"/>
              <a:t>outdegree</a:t>
            </a:r>
            <a:r>
              <a:rPr lang="en-US" altLang="ko-KR" sz="2200" dirty="0"/>
              <a:t>) : </a:t>
            </a:r>
            <a:r>
              <a:rPr lang="ko-KR" altLang="en-US" sz="2200" dirty="0"/>
              <a:t>해당 노드에서 나가는 </a:t>
            </a:r>
            <a:r>
              <a:rPr lang="ko-KR" altLang="en-US" sz="2200" dirty="0" err="1"/>
              <a:t>엣지들의</a:t>
            </a:r>
            <a:r>
              <a:rPr lang="ko-KR" altLang="en-US" sz="2200" dirty="0"/>
              <a:t> 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83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Answer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014"/>
          <a:stretch/>
        </p:blipFill>
        <p:spPr>
          <a:xfrm>
            <a:off x="100191" y="1412776"/>
            <a:ext cx="4352971" cy="47098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8054" r="2253"/>
          <a:stretch/>
        </p:blipFill>
        <p:spPr>
          <a:xfrm>
            <a:off x="4453162" y="1407204"/>
            <a:ext cx="4572000" cy="478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2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https://www.slideshare.net/koorukuroo/20140830-pycon2014-networkx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http://networkx.readthedocs.io/en/latest/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hlinkClick r:id="rId4"/>
              </a:rPr>
              <a:t>http://www.kateto.net/wp-content/uploads/2012/12/COMM645%20-%20Gephi%20Handout.pdf</a:t>
            </a:r>
            <a:r>
              <a:rPr lang="en-US" altLang="ko-KR" sz="2400" dirty="0"/>
              <a:t> </a:t>
            </a:r>
          </a:p>
          <a:p>
            <a:pPr marL="400050" lvl="1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Gephi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Handout and reference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Reference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71802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3297" y="2670011"/>
            <a:ext cx="4252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나눔명조 ExtraBold" pitchFamily="18" charset="-127"/>
                <a:cs typeface="Leelawadee UI" pitchFamily="34" charset="-34"/>
              </a:rPr>
              <a:t>Thank you !</a:t>
            </a:r>
            <a:endParaRPr lang="ko-KR" altLang="en-US" sz="480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나눔명조 ExtraBold" pitchFamily="18" charset="-127"/>
              <a:cs typeface="Leelawadee UI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0"/>
            <a:ext cx="9148233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79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0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차수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(degree)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정의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24" y="4062806"/>
            <a:ext cx="4481162" cy="2142596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725942" cy="20381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8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허브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(hub)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정의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노드 중에서 가장 높은 차수를 가지고 있는 노드</a:t>
            </a:r>
            <a:endParaRPr lang="en-US" altLang="ko-KR" sz="2200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73271"/>
            <a:ext cx="5301958" cy="325289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2179331" y="4466000"/>
            <a:ext cx="1839581" cy="1171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45645" y="5670788"/>
            <a:ext cx="196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Hub: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노드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차수의 분포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P(K)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16776"/>
            <a:ext cx="8229600" cy="420938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그래프에서 차수 </a:t>
            </a:r>
            <a:r>
              <a:rPr lang="en-US" altLang="ko-KR" sz="2400" dirty="0"/>
              <a:t>K</a:t>
            </a:r>
            <a:r>
              <a:rPr lang="ko-KR" altLang="en-US" sz="2400" dirty="0"/>
              <a:t>를 갖는 노드의 비율을 의미</a:t>
            </a:r>
            <a:endParaRPr lang="en-US" altLang="ko-KR" sz="2400" dirty="0"/>
          </a:p>
          <a:p>
            <a:r>
              <a:rPr lang="ko-KR" altLang="en-US" sz="2400" dirty="0"/>
              <a:t>차수 </a:t>
            </a:r>
            <a:r>
              <a:rPr lang="en-US" altLang="ko-KR" sz="2400" dirty="0"/>
              <a:t>k</a:t>
            </a:r>
            <a:r>
              <a:rPr lang="ko-KR" altLang="en-US" sz="2400" dirty="0"/>
              <a:t>를 갖는 노드의 수를 전체 노드 수 </a:t>
            </a:r>
            <a:r>
              <a:rPr lang="en-US" altLang="ko-KR" sz="2400" dirty="0"/>
              <a:t>N</a:t>
            </a:r>
            <a:r>
              <a:rPr lang="ko-KR" altLang="en-US" sz="2400" dirty="0"/>
              <a:t>으로 나눈 값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" y="2744038"/>
            <a:ext cx="4487220" cy="972994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 b="24149"/>
          <a:stretch/>
        </p:blipFill>
        <p:spPr>
          <a:xfrm>
            <a:off x="251521" y="3701552"/>
            <a:ext cx="8856984" cy="2175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24" name="Picture 4" descr="관련 이미지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1107"/>
            <a:ext cx="538330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1" y="2276872"/>
            <a:ext cx="2571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608" y="115668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무작위 네트워크와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Scale-Free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네트워크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0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무작위 네트워크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(Random Graph,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랜덤 그래프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870005"/>
            <a:ext cx="8229600" cy="4256158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대다수 노드들이 유사한 수의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갖고 있는 네트워크</a:t>
            </a:r>
            <a:endParaRPr lang="en-US" altLang="ko-KR" sz="2200" dirty="0"/>
          </a:p>
          <a:p>
            <a:r>
              <a:rPr lang="ko-KR" altLang="en-US" sz="2200" dirty="0"/>
              <a:t>현실에서 나타나는 네트워크의 경우 매우 높은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가지는 노드가 나타나 무작위 네트워크로 설명이 불가능한 문제가 있음</a:t>
            </a:r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r="12388" b="13417"/>
          <a:stretch/>
        </p:blipFill>
        <p:spPr>
          <a:xfrm>
            <a:off x="1555416" y="3645024"/>
            <a:ext cx="6033167" cy="25366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5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27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척도 없는 그래프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(scale-free graph)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대부분 노드들이 소수의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갖고 있고 몇 개의 노드들이 거대한 </a:t>
            </a:r>
            <a:r>
              <a:rPr lang="ko-KR" altLang="en-US" sz="2200" dirty="0" err="1"/>
              <a:t>엣지를</a:t>
            </a:r>
            <a:r>
              <a:rPr lang="ko-KR" altLang="en-US" sz="2200" dirty="0"/>
              <a:t> 가지는 네트워크</a:t>
            </a:r>
            <a:endParaRPr lang="en-US" altLang="ko-KR" sz="2200" dirty="0"/>
          </a:p>
          <a:p>
            <a:r>
              <a:rPr lang="ko-KR" altLang="en-US" sz="2200" dirty="0"/>
              <a:t>인터넷</a:t>
            </a:r>
            <a:r>
              <a:rPr lang="en-US" altLang="ko-KR" sz="2200" dirty="0"/>
              <a:t>, </a:t>
            </a:r>
            <a:r>
              <a:rPr lang="ko-KR" altLang="en-US" sz="2200" dirty="0"/>
              <a:t>소셜 네트워크와 같은</a:t>
            </a:r>
            <a:r>
              <a:rPr lang="en-US" altLang="ko-KR" sz="2200" dirty="0"/>
              <a:t> </a:t>
            </a:r>
            <a:r>
              <a:rPr lang="ko-KR" altLang="en-US" sz="2200" dirty="0"/>
              <a:t>현실의 많은 네트워크에서 </a:t>
            </a:r>
            <a:r>
              <a:rPr lang="en-US" altLang="ko-KR" sz="2200" dirty="0"/>
              <a:t>Scale-free graph</a:t>
            </a:r>
            <a:r>
              <a:rPr lang="ko-KR" altLang="en-US" sz="2200" dirty="0"/>
              <a:t>의 모습을 보임</a:t>
            </a:r>
            <a:endParaRPr lang="en-US" altLang="ko-KR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165118"/>
            <a:ext cx="2073864" cy="1685015"/>
          </a:xfrm>
          <a:prstGeom prst="rect">
            <a:avLst/>
          </a:prstGeom>
        </p:spPr>
      </p:pic>
      <p:pic>
        <p:nvPicPr>
          <p:cNvPr id="15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4" t="-50000" b="50000"/>
          <a:stretch/>
        </p:blipFill>
        <p:spPr bwMode="auto">
          <a:xfrm>
            <a:off x="4846310" y="1156682"/>
            <a:ext cx="2406032" cy="47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bg2"/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bg2"/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56553" y="771147"/>
            <a:ext cx="19078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CONTENTS</a:t>
            </a:r>
            <a:endParaRPr lang="ko-KR" altLang="en-US" sz="2700" b="1" dirty="0">
              <a:solidFill>
                <a:schemeClr val="bg1">
                  <a:lumMod val="9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0094" y="1988840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7704" y="1988840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Network?</a:t>
            </a:r>
            <a:endParaRPr lang="ko-KR" altLang="en-US" sz="280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나눔명조 ExtraBold" pitchFamily="18" charset="-127"/>
              <a:cs typeface="Segoe UI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9704" y="275852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7704" y="2769386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네트워크의 지표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9704" y="352820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7704" y="4330478"/>
            <a:ext cx="329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Black" pitchFamily="34" charset="0"/>
              </a:rPr>
              <a:t>네트워크 활용 사례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1274" y="4297892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7704" y="3549932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중심성의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 이론적 배경과 계산 알고리즘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0" y="1412776"/>
            <a:ext cx="9144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9704" y="5067577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5111025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NetworkX</a:t>
            </a:r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와 </a:t>
            </a:r>
            <a:r>
              <a:rPr lang="en-US" altLang="ko-KR" sz="2800" err="1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Gephi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밀도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(density)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최대 가능한 </a:t>
            </a:r>
            <a:r>
              <a:rPr lang="ko-KR" altLang="en-US" sz="2200" b="1" dirty="0" err="1"/>
              <a:t>엣지들의</a:t>
            </a:r>
            <a:r>
              <a:rPr lang="ko-KR" altLang="en-US" sz="2200" b="1" dirty="0"/>
              <a:t> 개수</a:t>
            </a:r>
            <a:r>
              <a:rPr lang="ko-KR" altLang="en-US" sz="2200" dirty="0"/>
              <a:t>에 대한 </a:t>
            </a:r>
            <a:r>
              <a:rPr lang="ko-KR" altLang="en-US" sz="2200" b="1" dirty="0"/>
              <a:t>실제 </a:t>
            </a:r>
            <a:r>
              <a:rPr lang="ko-KR" altLang="en-US" sz="2200" b="1" dirty="0" err="1"/>
              <a:t>엣지들의</a:t>
            </a:r>
            <a:r>
              <a:rPr lang="ko-KR" altLang="en-US" sz="2200" b="1" dirty="0"/>
              <a:t> 개수</a:t>
            </a:r>
            <a:r>
              <a:rPr lang="ko-KR" altLang="en-US" sz="2200" dirty="0"/>
              <a:t>의 </a:t>
            </a:r>
            <a:r>
              <a:rPr lang="ko-KR" altLang="en-US" sz="2200" b="1" dirty="0"/>
              <a:t>비</a:t>
            </a:r>
          </a:p>
          <a:p>
            <a:r>
              <a:rPr lang="en-US" altLang="ko-KR" sz="2200" dirty="0"/>
              <a:t>(</a:t>
            </a:r>
            <a:r>
              <a:rPr lang="ko-KR" altLang="en-US" sz="2200" dirty="0"/>
              <a:t>실제 네트워크에 존재하는 </a:t>
            </a:r>
            <a:r>
              <a:rPr lang="ko-KR" altLang="en-US" sz="2200" dirty="0" err="1"/>
              <a:t>엣지의</a:t>
            </a:r>
            <a:r>
              <a:rPr lang="ko-KR" altLang="en-US" sz="2200" dirty="0"/>
              <a:t> 개수</a:t>
            </a:r>
            <a:r>
              <a:rPr lang="en-US" altLang="ko-KR" sz="2200" dirty="0"/>
              <a:t>) / (</a:t>
            </a:r>
            <a:r>
              <a:rPr lang="ko-KR" altLang="en-US" sz="2200" dirty="0"/>
              <a:t>모든 노드가 전부 연결되어 있다는 가정하에 구한 총 </a:t>
            </a:r>
            <a:r>
              <a:rPr lang="ko-KR" altLang="en-US" sz="2200" dirty="0" err="1"/>
              <a:t>엣지</a:t>
            </a:r>
            <a:r>
              <a:rPr lang="ko-KR" altLang="en-US" sz="2200" dirty="0"/>
              <a:t> 수</a:t>
            </a:r>
            <a:r>
              <a:rPr lang="en-US" altLang="ko-KR" sz="2200" dirty="0"/>
              <a:t>)</a:t>
            </a:r>
          </a:p>
          <a:p>
            <a:r>
              <a:rPr lang="ko-KR" altLang="en-US" sz="2200" dirty="0"/>
              <a:t>노드와 노드 사이에 </a:t>
            </a:r>
            <a:r>
              <a:rPr lang="ko-KR" altLang="en-US" sz="2200" dirty="0" err="1"/>
              <a:t>엣지들이</a:t>
            </a:r>
            <a:r>
              <a:rPr lang="ko-KR" altLang="en-US" sz="2200" dirty="0"/>
              <a:t> 얼마나 밀집되어 있는지를 판단할 수 있는 척도</a:t>
            </a:r>
            <a:endParaRPr lang="en-US" altLang="ko-KR" sz="2200" dirty="0"/>
          </a:p>
          <a:p>
            <a:pPr lvl="1"/>
            <a:r>
              <a:rPr lang="ko-KR" altLang="en-US" sz="2000" dirty="0"/>
              <a:t>높은 밀도를 갖는 그래프는 낮은 밀도를 갖는 그래프에 </a:t>
            </a:r>
            <a:r>
              <a:rPr lang="ko-KR" altLang="en-US" sz="2000" dirty="0" smtClean="0"/>
              <a:t>비해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노드들 간에 더 많이 연결되어 있음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그래프 밀도는 </a:t>
            </a:r>
            <a:r>
              <a:rPr lang="en-US" altLang="ko-KR" sz="2000" dirty="0"/>
              <a:t>0</a:t>
            </a:r>
            <a:r>
              <a:rPr lang="ko-KR" altLang="en-US" sz="2000" dirty="0"/>
              <a:t>과 </a:t>
            </a:r>
            <a:r>
              <a:rPr lang="en-US" altLang="ko-KR" sz="2000" dirty="0"/>
              <a:t>1</a:t>
            </a:r>
            <a:r>
              <a:rPr lang="ko-KR" altLang="en-US" sz="2000" dirty="0"/>
              <a:t>사이의 값을 가짐</a:t>
            </a:r>
            <a:endParaRPr lang="en-US" altLang="ko-KR" sz="2000" dirty="0"/>
          </a:p>
          <a:p>
            <a:pPr lvl="1"/>
            <a:r>
              <a:rPr lang="ko-KR" altLang="en-US" sz="2000" dirty="0"/>
              <a:t>그래프에서 노드들 간에 완전 연결되어 있는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밀도는 </a:t>
            </a:r>
            <a:r>
              <a:rPr lang="en-US" altLang="ko-KR" sz="2000" dirty="0"/>
              <a:t>1</a:t>
            </a:r>
            <a:r>
              <a:rPr lang="ko-KR" altLang="en-US" sz="2000" dirty="0"/>
              <a:t>의 값을 가짐</a:t>
            </a:r>
            <a:endParaRPr lang="en-US" altLang="ko-KR" sz="2000" b="1" dirty="0"/>
          </a:p>
          <a:p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8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밀도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(density)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의 의미와 예시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네트워크에서 밀도는 네트워크 내 구성원이 </a:t>
            </a:r>
            <a:r>
              <a:rPr lang="ko-KR" altLang="en-US" sz="2200" b="1" dirty="0"/>
              <a:t>서로 얼마나 많은 관계를 맺고 있는가</a:t>
            </a:r>
            <a:r>
              <a:rPr lang="ko-KR" altLang="en-US" sz="2200" dirty="0"/>
              <a:t>를 표현하는 지표임</a:t>
            </a:r>
            <a:endParaRPr lang="en-US" altLang="ko-KR" sz="2200" dirty="0"/>
          </a:p>
          <a:p>
            <a:endParaRPr lang="ko-KR" altLang="en-US" sz="2200" dirty="0"/>
          </a:p>
          <a:p>
            <a:r>
              <a:rPr lang="en-US" altLang="ko-KR" sz="2200" dirty="0"/>
              <a:t>A</a:t>
            </a:r>
            <a:r>
              <a:rPr lang="ko-KR" altLang="en-US" sz="2200" dirty="0"/>
              <a:t>라는 학교에서 특정 학급 학생들 간 네트워크를 </a:t>
            </a:r>
            <a:r>
              <a:rPr lang="en-US" altLang="ko-KR" sz="2200" dirty="0"/>
              <a:t>N1, </a:t>
            </a:r>
            <a:r>
              <a:rPr lang="ko-KR" altLang="en-US" sz="2200" dirty="0"/>
              <a:t>학교의 학생들 간 네트워크를 </a:t>
            </a:r>
            <a:r>
              <a:rPr lang="en-US" altLang="ko-KR" sz="2200" dirty="0"/>
              <a:t>N2</a:t>
            </a:r>
            <a:r>
              <a:rPr lang="ko-KR" altLang="en-US" sz="2200" dirty="0"/>
              <a:t>라고 할 경우</a:t>
            </a:r>
            <a:r>
              <a:rPr lang="en-US" altLang="ko-KR" sz="2200" dirty="0"/>
              <a:t>, </a:t>
            </a:r>
            <a:r>
              <a:rPr lang="ko-KR" altLang="en-US" sz="2200" b="1" dirty="0"/>
              <a:t>한 학급의 학생들 간은 서로 알고 있으나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전체 학교의 학생들 간에서 서로 모를 수도 있다는 가정 </a:t>
            </a:r>
            <a:r>
              <a:rPr lang="ko-KR" altLang="en-US" sz="2200" dirty="0"/>
              <a:t>하에 </a:t>
            </a:r>
            <a:r>
              <a:rPr lang="en-US" altLang="ko-KR" sz="2200" dirty="0"/>
              <a:t>N1</a:t>
            </a:r>
            <a:r>
              <a:rPr lang="ko-KR" altLang="en-US" sz="2200" dirty="0"/>
              <a:t>의 밀도가</a:t>
            </a:r>
            <a:r>
              <a:rPr lang="en-US" altLang="ko-KR" sz="2200" dirty="0"/>
              <a:t>, N2</a:t>
            </a:r>
            <a:r>
              <a:rPr lang="ko-KR" altLang="en-US" sz="2200" dirty="0"/>
              <a:t>의 밀도보다 높다고 할 수 있음</a:t>
            </a:r>
            <a:r>
              <a:rPr lang="en-US" altLang="ko-KR" sz="2200" dirty="0"/>
              <a:t>. </a:t>
            </a:r>
          </a:p>
          <a:p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2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함초롬돋움" pitchFamily="50" charset="-127"/>
              </a:rPr>
              <a:t>(centrality)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개체가 전체 네트워크에서 </a:t>
            </a:r>
            <a:r>
              <a:rPr lang="ko-KR" altLang="en-US" sz="2200" b="1" dirty="0"/>
              <a:t>얼마만큼 중심에 가까이 자리 잡고 있는지를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나타내는 지표</a:t>
            </a:r>
            <a:endParaRPr lang="en-US" altLang="ko-KR" sz="2200" b="1" dirty="0"/>
          </a:p>
          <a:p>
            <a:endParaRPr lang="en-US" altLang="ko-KR" sz="2400" b="1" dirty="0"/>
          </a:p>
          <a:p>
            <a:pPr lvl="1"/>
            <a:r>
              <a:rPr lang="ko-KR" altLang="en-US" sz="2000" dirty="0"/>
              <a:t>특정한 노드가 많은 다른 노드들과 연결되어 있는 경우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그 </a:t>
            </a:r>
            <a:r>
              <a:rPr lang="ko-KR" altLang="en-US" sz="2000" dirty="0"/>
              <a:t>노드는 네트워크의 가운데 쪽으로 위치하게 됨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b="1" dirty="0" err="1"/>
              <a:t>중심성</a:t>
            </a:r>
            <a:r>
              <a:rPr lang="ko-KR" altLang="en-US" sz="2000" dirty="0" err="1"/>
              <a:t>은</a:t>
            </a:r>
            <a:r>
              <a:rPr lang="ko-KR" altLang="en-US" sz="2000" dirty="0"/>
              <a:t> 네트워크 분석에서 개체가 가지는 </a:t>
            </a:r>
            <a:r>
              <a:rPr lang="ko-KR" altLang="en-US" sz="2000" b="1" dirty="0"/>
              <a:t>영향력을 분석</a:t>
            </a:r>
            <a:r>
              <a:rPr lang="ko-KR" altLang="en-US" sz="2000" dirty="0"/>
              <a:t>하는데 많이</a:t>
            </a:r>
            <a:r>
              <a:rPr lang="en-US" altLang="ko-KR" sz="2000" dirty="0"/>
              <a:t> </a:t>
            </a:r>
            <a:r>
              <a:rPr lang="ko-KR" altLang="en-US" sz="2000" dirty="0"/>
              <a:t>사용됨</a:t>
            </a:r>
            <a:endParaRPr lang="en-US" altLang="ko-KR" sz="2000" dirty="0"/>
          </a:p>
          <a:p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456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(centrality)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지표의 종류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24163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err="1"/>
              <a:t>연결정도</a:t>
            </a:r>
            <a:r>
              <a:rPr lang="ko-KR" altLang="en-US" sz="2200" dirty="0"/>
              <a:t>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/>
              <a:t>degree centrality)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근접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/>
              <a:t>closeness centrality)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매개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 err="1"/>
              <a:t>betweenness</a:t>
            </a:r>
            <a:r>
              <a:rPr lang="en-US" altLang="ko-KR" sz="2200" dirty="0"/>
              <a:t> centrality)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 smtClean="0"/>
              <a:t>아이겐벡터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중심성</a:t>
            </a:r>
            <a:r>
              <a:rPr lang="ko-KR" altLang="en-US" sz="2200" dirty="0"/>
              <a:t> </a:t>
            </a:r>
            <a:r>
              <a:rPr lang="en-US" altLang="ko-KR" sz="2200" dirty="0" smtClean="0"/>
              <a:t>(</a:t>
            </a:r>
            <a:r>
              <a:rPr lang="en-US" altLang="ko-KR" sz="2200" dirty="0"/>
              <a:t>eigenvector centrality)</a:t>
            </a:r>
            <a:endParaRPr lang="ko-KR" alt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4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38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연결 정도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(degree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네트워크에서 한 노드가 다른 노드들과 </a:t>
            </a:r>
            <a:r>
              <a:rPr lang="ko-KR" altLang="en-US" sz="2200" b="1" dirty="0"/>
              <a:t>직접적으로 연결</a:t>
            </a:r>
            <a:r>
              <a:rPr lang="ko-KR" altLang="en-US" sz="2200" dirty="0"/>
              <a:t>되어 있는지를 측정하는 지표</a:t>
            </a:r>
            <a:endParaRPr lang="en-US" altLang="ko-KR" sz="2200" dirty="0"/>
          </a:p>
          <a:p>
            <a:r>
              <a:rPr lang="ko-KR" altLang="en-US" sz="2200" dirty="0"/>
              <a:t>특정 노드의 연결 정도 </a:t>
            </a:r>
            <a:r>
              <a:rPr lang="ko-KR" altLang="en-US" sz="2200" dirty="0" err="1"/>
              <a:t>중심성은</a:t>
            </a:r>
            <a:r>
              <a:rPr lang="ko-KR" altLang="en-US" sz="2200" dirty="0"/>
              <a:t> 특정 노드와 직접 연결된 노드의 수를 특정 노드와 직</a:t>
            </a:r>
            <a:r>
              <a:rPr lang="en-US" altLang="ko-KR" sz="2200" dirty="0"/>
              <a:t>, </a:t>
            </a:r>
            <a:r>
              <a:rPr lang="ko-KR" altLang="en-US" sz="2200" dirty="0"/>
              <a:t>간접적으로 연결된 모든 노드의 수로 나눈 값</a:t>
            </a:r>
            <a:endParaRPr lang="en-US" altLang="ko-KR" sz="2200" dirty="0"/>
          </a:p>
          <a:p>
            <a:pPr lvl="1"/>
            <a:r>
              <a:rPr lang="ko-KR" altLang="en-US" sz="2000" dirty="0"/>
              <a:t>연결된 노드의 수가 많을 수록 연결 정도 </a:t>
            </a:r>
            <a:r>
              <a:rPr lang="ko-KR" altLang="en-US" sz="2000" dirty="0" err="1"/>
              <a:t>중심성</a:t>
            </a:r>
            <a:r>
              <a:rPr lang="ko-KR" altLang="en-US" sz="2000" dirty="0"/>
              <a:t> 상승</a:t>
            </a:r>
            <a:endParaRPr lang="en-US" altLang="ko-KR" sz="2000" dirty="0"/>
          </a:p>
          <a:p>
            <a:pPr lvl="1"/>
            <a:r>
              <a:rPr lang="ko-KR" altLang="en-US" sz="2000" dirty="0"/>
              <a:t>이 지표는 단순히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촌 만을 고려한 것</a:t>
            </a:r>
            <a:r>
              <a:rPr lang="ko-KR" altLang="en-US" sz="2000" dirty="0"/>
              <a:t>으로 국지적인 범위의 역할만 파악 가능 </a:t>
            </a:r>
            <a:r>
              <a:rPr lang="en-US" altLang="ko-KR" sz="2000" dirty="0"/>
              <a:t>-&gt; </a:t>
            </a:r>
            <a:r>
              <a:rPr lang="ko-KR" altLang="en-US" sz="2000" b="1" dirty="0"/>
              <a:t>확산된 정도는 보지 </a:t>
            </a:r>
            <a:r>
              <a:rPr lang="ko-KR" altLang="en-US" sz="2000" b="1" dirty="0" smtClean="0"/>
              <a:t>못함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한계점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 b="20237"/>
          <a:stretch/>
        </p:blipFill>
        <p:spPr>
          <a:xfrm>
            <a:off x="1647416" y="5189884"/>
            <a:ext cx="5849167" cy="10081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3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38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연결 정도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(degree centrality)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4" name="Shape 124"/>
          <p:cNvSpPr txBox="1">
            <a:spLocks/>
          </p:cNvSpPr>
          <p:nvPr/>
        </p:nvSpPr>
        <p:spPr>
          <a:xfrm>
            <a:off x="403340" y="2276872"/>
            <a:ext cx="8473531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자기 자신과 연결된 </a:t>
            </a:r>
            <a:r>
              <a:rPr lang="ko-KR" altLang="en-US" sz="2000" dirty="0" err="1">
                <a:solidFill>
                  <a:schemeClr val="tx1"/>
                </a:solidFill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수 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/ ?????? [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표준화를 위한 나누기</a:t>
            </a:r>
            <a:r>
              <a:rPr lang="en-US" altLang="ko-KR" sz="2000" dirty="0" smtClean="0">
                <a:solidFill>
                  <a:schemeClr val="tx1"/>
                </a:solidFill>
                <a:ea typeface="나눔고딕" panose="020D0604000000000000" pitchFamily="50" charset="-127"/>
              </a:rPr>
              <a:t>]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표준화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? - 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∵ 네트워크 크기에 따라 연결된 </a:t>
            </a:r>
            <a:r>
              <a:rPr lang="ko-KR" altLang="en-US" sz="2000" dirty="0" err="1">
                <a:solidFill>
                  <a:schemeClr val="tx1"/>
                </a:solidFill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수가 같아도 그 비중이 다르기 때문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표준화하는 방법은 많으나 책에서는 네트워크 내 모든 </a:t>
            </a:r>
            <a:r>
              <a:rPr lang="ko-KR" altLang="en-US" sz="2000" dirty="0" err="1">
                <a:solidFill>
                  <a:schemeClr val="tx1"/>
                </a:solidFill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수로 나눔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네트워크 내 가능한 최대 수치인 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총 </a:t>
            </a:r>
            <a:r>
              <a:rPr lang="ko-KR" altLang="en-US" sz="2000" dirty="0" err="1">
                <a:solidFill>
                  <a:schemeClr val="tx1"/>
                </a:solidFill>
                <a:ea typeface="나눔고딕" panose="020D0604000000000000" pitchFamily="50" charset="-127"/>
              </a:rPr>
              <a:t>노드의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개수 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– 1)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로 나누거나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해당 네트워크 내에서 가장 많은 </a:t>
            </a:r>
            <a:r>
              <a:rPr lang="ko-KR" altLang="en-US" sz="2000" dirty="0" err="1">
                <a:solidFill>
                  <a:schemeClr val="tx1"/>
                </a:solidFill>
                <a:ea typeface="나눔고딕" panose="020D0604000000000000" pitchFamily="50" charset="-127"/>
              </a:rPr>
              <a:t>엣지를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가진 단일 노드의 </a:t>
            </a:r>
            <a:r>
              <a:rPr lang="ko-KR" altLang="en-US" sz="2000" dirty="0" err="1">
                <a:solidFill>
                  <a:schemeClr val="tx1"/>
                </a:solidFill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 수로 나누기도 함</a:t>
            </a: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물론 방향성이 있으면 </a:t>
            </a:r>
            <a:r>
              <a:rPr lang="en-US" altLang="ko-KR" sz="2000" b="1" dirty="0">
                <a:solidFill>
                  <a:schemeClr val="tx1"/>
                </a:solidFill>
                <a:ea typeface="나눔고딕" panose="020D0604000000000000" pitchFamily="50" charset="-127"/>
              </a:rPr>
              <a:t>In-Degree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와 </a:t>
            </a:r>
            <a:r>
              <a:rPr lang="en-US" altLang="ko-KR" sz="2000" b="1" dirty="0">
                <a:solidFill>
                  <a:schemeClr val="tx1"/>
                </a:solidFill>
                <a:ea typeface="나눔고딕" panose="020D0604000000000000" pitchFamily="50" charset="-127"/>
              </a:rPr>
              <a:t>Out-Degree</a:t>
            </a:r>
            <a:r>
              <a:rPr lang="ko-KR" altLang="en-US" sz="2000" dirty="0">
                <a:solidFill>
                  <a:schemeClr val="tx1"/>
                </a:solidFill>
                <a:ea typeface="나눔고딕" panose="020D0604000000000000" pitchFamily="50" charset="-127"/>
              </a:rPr>
              <a:t>를 따로 보아야 함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8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02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근접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(closeness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직접적으로 연결된 </a:t>
            </a:r>
            <a:r>
              <a:rPr lang="ko-KR" altLang="en-US" sz="2200" dirty="0" err="1"/>
              <a:t>노드뿐만</a:t>
            </a:r>
            <a:r>
              <a:rPr lang="ko-KR" altLang="en-US" sz="2200" dirty="0"/>
              <a:t> 아니라 </a:t>
            </a:r>
            <a:r>
              <a:rPr lang="ko-KR" altLang="en-US" sz="2200" b="1" dirty="0"/>
              <a:t>간접적으로 연결된 노드까지 포함</a:t>
            </a:r>
            <a:r>
              <a:rPr lang="ko-KR" altLang="en-US" sz="2200" dirty="0"/>
              <a:t>해 </a:t>
            </a:r>
            <a:r>
              <a:rPr lang="ko-KR" altLang="en-US" sz="2200" dirty="0" err="1"/>
              <a:t>중심성을</a:t>
            </a:r>
            <a:r>
              <a:rPr lang="ko-KR" altLang="en-US" sz="2200" dirty="0"/>
              <a:t> 측정하는 지표</a:t>
            </a:r>
            <a:endParaRPr lang="en-US" altLang="ko-KR" sz="2200" dirty="0"/>
          </a:p>
          <a:p>
            <a:r>
              <a:rPr lang="ko-KR" altLang="en-US" sz="2200" dirty="0"/>
              <a:t> 특정 노드와 네트워크에 있는 다른 노드들 간의 최단 거리가 짧을 수록 근접 </a:t>
            </a:r>
            <a:r>
              <a:rPr lang="ko-KR" altLang="en-US" sz="2200" dirty="0" err="1"/>
              <a:t>중심성이</a:t>
            </a:r>
            <a:r>
              <a:rPr lang="ko-KR" altLang="en-US" sz="2200" dirty="0"/>
              <a:t> 높다는 전제</a:t>
            </a:r>
            <a:endParaRPr lang="en-US" altLang="ko-KR" sz="2200" dirty="0"/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4" y="4446965"/>
            <a:ext cx="3629532" cy="12765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4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pic>
        <p:nvPicPr>
          <p:cNvPr id="3074" name="Picture 2" descr="betweenness centrality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0" b="14905"/>
          <a:stretch/>
        </p:blipFill>
        <p:spPr bwMode="auto">
          <a:xfrm>
            <a:off x="1870510" y="1403032"/>
            <a:ext cx="4572000" cy="21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3" name="Shape 124"/>
          <p:cNvSpPr txBox="1">
            <a:spLocks/>
          </p:cNvSpPr>
          <p:nvPr/>
        </p:nvSpPr>
        <p:spPr>
          <a:xfrm>
            <a:off x="2845170" y="3861048"/>
            <a:ext cx="4957913" cy="19697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노란색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노드는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꽤 중요해 보이는데도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degree centrality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낮다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betweenness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centrality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출동한다면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6231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553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centrality)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해당 노드를 통과하는 최단 경로들의 개수로 정의</a:t>
            </a:r>
            <a:r>
              <a:rPr lang="en-US" altLang="ko-KR" sz="2200" dirty="0"/>
              <a:t>. </a:t>
            </a:r>
            <a:r>
              <a:rPr lang="ko-KR" altLang="en-US" sz="2200" dirty="0"/>
              <a:t>경로의 끝에 있는 노드의 경우</a:t>
            </a:r>
            <a:r>
              <a:rPr lang="en-US" altLang="ko-KR" sz="2200" dirty="0"/>
              <a:t>, </a:t>
            </a:r>
            <a:r>
              <a:rPr lang="ko-KR" altLang="en-US" sz="2200" b="1" dirty="0"/>
              <a:t>두 노드 간의 최단 경로가 존재하지 않으므로 매개 </a:t>
            </a:r>
            <a:r>
              <a:rPr lang="ko-KR" altLang="en-US" sz="2200" b="1" dirty="0" err="1"/>
              <a:t>중심성은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0</a:t>
            </a:r>
            <a:r>
              <a:rPr lang="ko-KR" altLang="en-US" sz="2200" b="1" dirty="0"/>
              <a:t>임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2000" dirty="0"/>
              <a:t>한 노드가 다른 노드들 간의 네트워크를 구축하는데 </a:t>
            </a:r>
            <a:r>
              <a:rPr lang="ko-KR" altLang="en-US" sz="2000" b="1" dirty="0"/>
              <a:t>중계자 혹은 매개자로서의 역할 정도</a:t>
            </a:r>
            <a:r>
              <a:rPr lang="ko-KR" altLang="en-US" sz="2000" dirty="0"/>
              <a:t>를 나타내는 지표</a:t>
            </a:r>
            <a:endParaRPr lang="en-US" altLang="ko-KR" sz="2000" dirty="0"/>
          </a:p>
          <a:p>
            <a:pPr lvl="1"/>
            <a:r>
              <a:rPr lang="ko-KR" altLang="en-US" sz="2000" dirty="0"/>
              <a:t>전체 네트워크 내에서 얼마나 다리 역할을 하는지를 나타낼 수 있음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상이한 집단 간을 연결하는 노드일수록 매개 </a:t>
            </a:r>
            <a:r>
              <a:rPr lang="ko-KR" altLang="en-US" sz="2000" dirty="0" err="1"/>
              <a:t>중심성이</a:t>
            </a:r>
            <a:r>
              <a:rPr lang="ko-KR" altLang="en-US" sz="2000" dirty="0"/>
              <a:t> 높게 나타남</a:t>
            </a:r>
            <a:endParaRPr lang="en-US" altLang="ko-KR" sz="2000" dirty="0"/>
          </a:p>
          <a:p>
            <a:endParaRPr lang="en-US" altLang="ko-KR" sz="2400" b="1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87" y="5056105"/>
            <a:ext cx="3591426" cy="962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11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지표 산출 예시</a:t>
            </a:r>
          </a:p>
        </p:txBody>
      </p:sp>
      <p:pic>
        <p:nvPicPr>
          <p:cNvPr id="13" name="내용 개체 틀 12" descr="화면 캡처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1940" r="16716" b="5751"/>
          <a:stretch/>
        </p:blipFill>
        <p:spPr>
          <a:xfrm>
            <a:off x="575555" y="1797542"/>
            <a:ext cx="7668853" cy="4466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 이론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77449"/>
          </a:xfrm>
        </p:spPr>
        <p:txBody>
          <a:bodyPr>
            <a:normAutofit/>
          </a:bodyPr>
          <a:lstStyle/>
          <a:p>
            <a:pPr marL="285750" indent="-285750"/>
            <a:r>
              <a:rPr lang="ko-KR" altLang="en-US" sz="2200" dirty="0"/>
              <a:t>수학의 </a:t>
            </a:r>
            <a:r>
              <a:rPr lang="ko-KR" altLang="en-US" sz="2200" dirty="0" smtClean="0"/>
              <a:t>그래프 이론에 </a:t>
            </a:r>
            <a:r>
              <a:rPr lang="ko-KR" altLang="en-US" sz="2200" dirty="0"/>
              <a:t>따라</a:t>
            </a:r>
            <a:r>
              <a:rPr lang="en-US" altLang="ko-KR" sz="2200" dirty="0"/>
              <a:t>, </a:t>
            </a:r>
            <a:r>
              <a:rPr lang="ko-KR" altLang="en-US" sz="2200" b="1" dirty="0"/>
              <a:t>연결 구조</a:t>
            </a:r>
            <a:r>
              <a:rPr lang="ko-KR" altLang="en-US" sz="2200" dirty="0"/>
              <a:t>와 </a:t>
            </a:r>
            <a:r>
              <a:rPr lang="ko-KR" altLang="en-US" sz="2200" b="1" dirty="0"/>
              <a:t>연결 강도</a:t>
            </a:r>
            <a:r>
              <a:rPr lang="ko-KR" altLang="en-US" sz="2200" dirty="0"/>
              <a:t> 등을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ko-KR" altLang="en-US" sz="2200" dirty="0" smtClean="0"/>
              <a:t>   바탕으로 </a:t>
            </a:r>
            <a:r>
              <a:rPr lang="ko-KR" altLang="en-US" sz="2200" dirty="0"/>
              <a:t>사용자의 영향력을 측정하는 방법</a:t>
            </a:r>
            <a:r>
              <a:rPr lang="en-US" altLang="ko-KR" sz="2400" dirty="0"/>
              <a:t>.</a:t>
            </a:r>
          </a:p>
          <a:p>
            <a:pPr marL="285750" indent="-285750"/>
            <a:endParaRPr lang="en-US" altLang="ko-KR" sz="2400" dirty="0"/>
          </a:p>
          <a:p>
            <a:pPr marL="285750" indent="-285750"/>
            <a:r>
              <a:rPr lang="ko-KR" altLang="en-US" sz="2200" dirty="0"/>
              <a:t>사람</a:t>
            </a:r>
            <a:r>
              <a:rPr lang="en-US" altLang="ko-KR" sz="2200" dirty="0"/>
              <a:t>, </a:t>
            </a:r>
            <a:r>
              <a:rPr lang="ko-KR" altLang="en-US" sz="2200" dirty="0"/>
              <a:t>그룹</a:t>
            </a:r>
            <a:r>
              <a:rPr lang="en-US" altLang="ko-KR" sz="2200" dirty="0"/>
              <a:t>, </a:t>
            </a:r>
            <a:r>
              <a:rPr lang="ko-KR" altLang="en-US" sz="2200" dirty="0"/>
              <a:t>조직</a:t>
            </a:r>
            <a:r>
              <a:rPr lang="en-US" altLang="ko-KR" sz="2200" dirty="0"/>
              <a:t>, </a:t>
            </a:r>
            <a:r>
              <a:rPr lang="ko-KR" altLang="en-US" sz="2200" dirty="0"/>
              <a:t>컴퓨터 및 데이터 등 </a:t>
            </a:r>
            <a:r>
              <a:rPr lang="ko-KR" altLang="en-US" sz="2200" b="1" dirty="0"/>
              <a:t>객체간의 </a:t>
            </a:r>
            <a:r>
              <a:rPr lang="ko-KR" altLang="en-US" sz="2200" b="1" dirty="0" smtClean="0"/>
              <a:t>관계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및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b="1" dirty="0" smtClean="0"/>
              <a:t>네트워크 </a:t>
            </a:r>
            <a:r>
              <a:rPr lang="ko-KR" altLang="en-US" sz="2200" b="1" dirty="0"/>
              <a:t>특성과 구조를 분석</a:t>
            </a:r>
            <a:r>
              <a:rPr lang="ko-KR" altLang="en-US" sz="2200" dirty="0"/>
              <a:t>하고 시각화하는 분석 방법론</a:t>
            </a:r>
          </a:p>
          <a:p>
            <a:pPr marL="285750" indent="-285750"/>
            <a:endParaRPr lang="ko-KR" altLang="en-US" sz="2400" dirty="0"/>
          </a:p>
          <a:p>
            <a:pPr marL="285750" indent="-285750"/>
            <a:r>
              <a:rPr lang="ko-KR" altLang="en-US" sz="2200" dirty="0"/>
              <a:t>범죄 수사</a:t>
            </a:r>
            <a:r>
              <a:rPr lang="en-US" altLang="ko-KR" sz="2200" dirty="0"/>
              <a:t>, </a:t>
            </a:r>
            <a:r>
              <a:rPr lang="ko-KR" altLang="en-US" sz="2200" dirty="0"/>
              <a:t>첩보</a:t>
            </a:r>
            <a:r>
              <a:rPr lang="en-US" altLang="ko-KR" sz="2200" dirty="0"/>
              <a:t>, </a:t>
            </a:r>
            <a:r>
              <a:rPr lang="ko-KR" altLang="en-US" sz="2200" dirty="0"/>
              <a:t>조직 분석</a:t>
            </a:r>
            <a:r>
              <a:rPr lang="en-US" altLang="ko-KR" sz="2200" dirty="0"/>
              <a:t>, </a:t>
            </a:r>
            <a:r>
              <a:rPr lang="ko-KR" altLang="en-US" sz="2200" dirty="0"/>
              <a:t>커뮤니케이션망 분석</a:t>
            </a:r>
            <a:r>
              <a:rPr lang="en-US" altLang="ko-KR" sz="2200" dirty="0"/>
              <a:t>, </a:t>
            </a:r>
            <a:r>
              <a:rPr lang="ko-KR" altLang="en-US" sz="2200" dirty="0"/>
              <a:t>에이즈 확산 연구</a:t>
            </a:r>
            <a:r>
              <a:rPr lang="en-US" altLang="ko-KR" sz="2200" dirty="0"/>
              <a:t>, </a:t>
            </a:r>
            <a:r>
              <a:rPr lang="ko-KR" altLang="en-US" sz="2200" dirty="0"/>
              <a:t>제약 연구 등의 분야에 활발하게 응용</a:t>
            </a:r>
            <a:endParaRPr lang="en-US" altLang="ko-KR" sz="22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792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628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아이겐벡터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중심성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(eigenvector centrality)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3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해당 노드를 통과하는 최단 경로들의 개수로 정의</a:t>
            </a:r>
            <a:r>
              <a:rPr lang="en-US" altLang="ko-KR" sz="2200" dirty="0"/>
              <a:t>. </a:t>
            </a:r>
            <a:r>
              <a:rPr lang="ko-KR" altLang="en-US" sz="2200" dirty="0" smtClean="0"/>
              <a:t>경로의</a:t>
            </a:r>
            <a:endParaRPr lang="en-US" altLang="ko-KR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32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정리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143054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02.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네트워크의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지표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1977837"/>
            <a:ext cx="22322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91980" y="1988840"/>
            <a:ext cx="2844316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51720" y="198884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중심성</a:t>
            </a:r>
            <a:r>
              <a:rPr lang="ko-KR" altLang="en-US" dirty="0" smtClean="0"/>
              <a:t> 지표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2040" y="204055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강조하는 측면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50000" y="2697009"/>
            <a:ext cx="20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연결정도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중심성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66874" y="2679004"/>
            <a:ext cx="198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직접적 연결관계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75049" y="3321951"/>
            <a:ext cx="143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근접 </a:t>
            </a:r>
            <a:r>
              <a:rPr lang="ko-KR" altLang="en-US" dirty="0" err="1" smtClean="0"/>
              <a:t>중심성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26136" y="3946893"/>
            <a:ext cx="152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매개 </a:t>
            </a:r>
            <a:r>
              <a:rPr lang="ko-KR" altLang="en-US" dirty="0" err="1" smtClean="0"/>
              <a:t>중심성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91680" y="4571836"/>
            <a:ext cx="21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아이겐벡터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중심성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99777" y="3284930"/>
            <a:ext cx="232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연결하는 경로 길이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88421" y="3934773"/>
            <a:ext cx="414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액터들</a:t>
            </a:r>
            <a:r>
              <a:rPr lang="ko-KR" altLang="en-US" dirty="0" smtClean="0"/>
              <a:t> 간 최단경로상에 위치하는지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56950" y="4571836"/>
            <a:ext cx="320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연결된 </a:t>
            </a:r>
            <a:r>
              <a:rPr lang="ko-KR" altLang="en-US" dirty="0" err="1" smtClean="0"/>
              <a:t>액터의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연결정</a:t>
            </a:r>
            <a:r>
              <a:rPr lang="ko-KR" altLang="en-US" dirty="0" err="1"/>
              <a:t>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20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교재 데이터를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lvl="0"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0, “name” = “Hero”},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1, “name” = “Dunn”},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friendships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(0, 1), (0, 2), (6, 8),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]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55429" y="198688"/>
            <a:ext cx="7765917" cy="646331"/>
            <a:chOff x="155429" y="198688"/>
            <a:chExt cx="7765917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964286" y="230504"/>
              <a:ext cx="6957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>
                      <a:lumMod val="95000"/>
                    </a:schemeClr>
                  </a:solidFill>
                  <a:latin typeface="HY헤드라인M" pitchFamily="18" charset="-127"/>
                  <a:ea typeface="HY헤드라인M" pitchFamily="18" charset="-127"/>
                  <a:cs typeface="함초롬바탕" pitchFamily="18" charset="-127"/>
                </a:rPr>
                <a:t>중심성의 이론적 배경과 계산 알고리즘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5429" y="198688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03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073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교재 데이터를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lvl="0"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0, “name” = “Hero”},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1, “name” = “Dunn”},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friendships = [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(0, 1), (0, 2), (6, 8), ...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]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54326" y="4770252"/>
            <a:ext cx="3922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각 이용자는 사전 형태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,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링크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엣지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튜플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형태로 구성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55429" y="198688"/>
            <a:ext cx="7765917" cy="646331"/>
            <a:chOff x="155429" y="198688"/>
            <a:chExt cx="7765917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964286" y="230504"/>
              <a:ext cx="6957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>
                      <a:lumMod val="95000"/>
                    </a:schemeClr>
                  </a:solidFill>
                  <a:latin typeface="HY헤드라인M" pitchFamily="18" charset="-127"/>
                  <a:ea typeface="HY헤드라인M" pitchFamily="18" charset="-127"/>
                  <a:cs typeface="함초롬바탕" pitchFamily="18" charset="-127"/>
                </a:rPr>
                <a:t>중심성의 이론적 배경과 계산 알고리즘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5429" y="198688"/>
              <a:ext cx="841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03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84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직접 추가해 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어떻게 가져가야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할까요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3140968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user in users: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user[“friends”] = [] # friends Key,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빈 리스트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Value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추가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i, j in friendships: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users[i][“friends”].append(users[j])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users[j][“friends”].append(users[i]) #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방향 있는 경우엔 이 라인 제외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7676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2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직접 추가해 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어떻게 가져가야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할까요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본 게임 전 데이터 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3140968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user in users: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user[“friends”] = [] # friends Key,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빈 리스트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Value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추가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for i, j in friendships: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users[i][“friends”].append(users[j])</a:t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   users[j][“friends”].append(users[i]) #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방향 있는 경우엔 이 라인 제외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57903" y="51571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users = [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0, “name” = “Hero”},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{ “id” = 1, “name” = “Dunn”}, ...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]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372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연결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(degree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책에서 주어진 대로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 자신과 연결된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내 모든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 어떻게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유저의 연결 중심성을 도출하기 위해 분자와 분모 모두 계산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1265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연결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(degree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준비 과정에서 각 유저는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키를 가지게 되었으므로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유저 사전의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키에 해당하는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길이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분자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유저의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길이를 모두 합한 것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분모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6299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연결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(degree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 noGrp="1"/>
          </p:cNvSpPr>
          <p:nvPr>
            <p:ph type="subTitle" idx="1"/>
          </p:nvPr>
        </p:nvSpPr>
        <p:spPr>
          <a:xfrm>
            <a:off x="683568" y="1831572"/>
            <a:ext cx="7776864" cy="3325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Shape 124"/>
          <p:cNvSpPr txBox="1">
            <a:spLocks/>
          </p:cNvSpPr>
          <p:nvPr/>
        </p:nvSpPr>
        <p:spPr>
          <a:xfrm>
            <a:off x="835968" y="1983972"/>
            <a:ext cx="7776864" cy="40373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degree_centrality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numerator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][“friends”])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denominator = 0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 user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denominator +=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(user[“friends”])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numerator / denominator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users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아까 만들었던 데이터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순서대로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users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사전으로 존재하므로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input parameter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정의하였음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당연히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numerator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denominator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분모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9308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702630" y="2204864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덜 효율적이지만 이해하기 쉬운 책에 있는 알고리즘 사용</a:t>
            </a: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경로를 구하는 알고리즘인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Breadth-First-Search (BFS)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Depth-First-Search (DFS)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다른 알고리즘은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프레드님께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^-^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세션은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BFS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진행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이름에서 주는 느낌처럼 옆으로 가지치기를 하는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237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?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2232662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다수의 </a:t>
            </a:r>
            <a:r>
              <a:rPr lang="ko-KR" altLang="en-US" sz="2200" b="1" dirty="0"/>
              <a:t>점</a:t>
            </a:r>
            <a:r>
              <a:rPr lang="ko-KR" altLang="en-US" sz="2200" dirty="0"/>
              <a:t>과 점들을 연결하는 </a:t>
            </a:r>
            <a:r>
              <a:rPr lang="ko-KR" altLang="en-US" sz="2200" b="1" dirty="0"/>
              <a:t>다수의 선</a:t>
            </a:r>
            <a:r>
              <a:rPr lang="ko-KR" altLang="en-US" sz="2200" dirty="0"/>
              <a:t>으로 구성된 망</a:t>
            </a:r>
            <a:r>
              <a:rPr lang="en-US" altLang="ko-KR" sz="2200" dirty="0" smtClean="0"/>
              <a:t>.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</a:t>
            </a:r>
            <a:r>
              <a:rPr lang="en-US" altLang="ko-KR" sz="2200" dirty="0"/>
              <a:t> </a:t>
            </a:r>
            <a:r>
              <a:rPr lang="ko-KR" altLang="en-US" sz="2200" dirty="0" err="1" smtClean="0"/>
              <a:t>노드</a:t>
            </a:r>
            <a:r>
              <a:rPr lang="en-US" altLang="ko-KR" sz="2200" dirty="0"/>
              <a:t>(Node), </a:t>
            </a:r>
            <a:r>
              <a:rPr lang="ko-KR" altLang="en-US" sz="2200" dirty="0" err="1"/>
              <a:t>엣지</a:t>
            </a:r>
            <a:r>
              <a:rPr lang="en-US" altLang="ko-KR" sz="2200" dirty="0"/>
              <a:t>(Edge)</a:t>
            </a:r>
            <a:r>
              <a:rPr lang="ko-KR" altLang="en-US" sz="2200" dirty="0"/>
              <a:t>로 구성됨</a:t>
            </a:r>
          </a:p>
          <a:p>
            <a:pPr marL="285750" indent="-285750"/>
            <a:endParaRPr lang="en-US" altLang="ko-KR" sz="2200" dirty="0"/>
          </a:p>
          <a:p>
            <a:pPr marL="285750" indent="-285750"/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노드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(Node): </a:t>
            </a:r>
            <a:r>
              <a:rPr lang="ko-KR" altLang="en-US" sz="2200" dirty="0"/>
              <a:t>개체</a:t>
            </a:r>
            <a:r>
              <a:rPr lang="en-US" altLang="ko-KR" sz="2200" dirty="0"/>
              <a:t>(</a:t>
            </a:r>
            <a:r>
              <a:rPr lang="ko-KR" altLang="en-US" sz="2200" dirty="0"/>
              <a:t>사람</a:t>
            </a:r>
            <a:r>
              <a:rPr lang="en-US" altLang="ko-KR" sz="2200" dirty="0"/>
              <a:t>, </a:t>
            </a:r>
            <a:r>
              <a:rPr lang="ko-KR" altLang="en-US" sz="2200" dirty="0"/>
              <a:t>조직</a:t>
            </a:r>
            <a:r>
              <a:rPr lang="en-US" altLang="ko-KR" sz="2200" dirty="0"/>
              <a:t>,</a:t>
            </a:r>
            <a:r>
              <a:rPr lang="ko-KR" altLang="en-US" sz="2200" dirty="0"/>
              <a:t> 사물 등</a:t>
            </a:r>
            <a:r>
              <a:rPr lang="en-US" altLang="ko-KR" sz="2200" dirty="0"/>
              <a:t>) – </a:t>
            </a:r>
            <a:r>
              <a:rPr lang="ko-KR" altLang="en-US" sz="2200" dirty="0"/>
              <a:t>점으로 표시</a:t>
            </a:r>
            <a:endParaRPr lang="en-US" altLang="ko-KR" sz="2200" dirty="0"/>
          </a:p>
          <a:p>
            <a:pPr marL="285750" indent="-285750"/>
            <a:endParaRPr lang="ko-KR" altLang="en-US" sz="2200" dirty="0"/>
          </a:p>
          <a:p>
            <a:pPr marL="285750" indent="-285750"/>
            <a:r>
              <a:rPr lang="ko-KR" alt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엣지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(Edge): </a:t>
            </a:r>
            <a:r>
              <a:rPr lang="ko-KR" altLang="en-US" sz="2200" dirty="0"/>
              <a:t>개체들 간의 관계 </a:t>
            </a:r>
            <a:r>
              <a:rPr lang="en-US" altLang="ko-KR" sz="2200" dirty="0"/>
              <a:t>–</a:t>
            </a:r>
            <a:r>
              <a:rPr lang="ko-KR" altLang="en-US" sz="2200" dirty="0"/>
              <a:t> 선으로 연결 </a:t>
            </a:r>
            <a:endParaRPr lang="en-US" altLang="ko-KR" sz="2200" dirty="0"/>
          </a:p>
          <a:p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73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책은 설명이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설명을 풀어서 진행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간 최단 경로 구하기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최단 경로를 어떻게 구할 수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01918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책은 설명이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설명을 풀어서 진행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간 최단 경로 구하기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최단 경로를 어떻게 구할 수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–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 … - B(n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최소인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아예 도달하지 못하면 말고 ☞☜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8454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책은 설명이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별로라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설명을 풀어서 진행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간 최단 경로 구하기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유저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최단 경로를 어떻게 구할 수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–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 … - B(n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최소인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아예 도달하지 못하면 말고 ☞☜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어차피 네트워크 분석에서 핵심은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en-US" altLang="ko-KR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어핵친</a:t>
            </a:r>
            <a:r>
              <a:rPr lang="en-US" altLang="ko-KR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0001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한 번 상상해봅시다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6" y="2578467"/>
            <a:ext cx="4350192" cy="351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2930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한 번 상상해봅시다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매개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중심성을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 싶으면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친구를 전부 찾고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친구의 친구를 전부 찾고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....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과정에서 새롭게 출현한 노드에 도달하는 경로가 지금까지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건너간 친구의 축적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서로 다른 경로로 온 것은 그 거리를 비교해 더 짧은 것만 최단 경로로 인정해주면 될 것 같다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0935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이해는 가는데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여기서 발생하는 문제 하나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…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어떻게 순서대로 관리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09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8" y="1983972"/>
            <a:ext cx="7776864" cy="33256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이해는 가는데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여기서 발생하는 문제 하나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…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어떻게 순서대로 관리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(queue)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개념을 알아봅시다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555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(Stack) VS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(Queue)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둘 다 자료 구조에 해당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입력을 아래에서부터 위로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쌓아올리는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것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큐는 입력을 앞에서부터 뒤로 줄 세우는 것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스택은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Last In First Out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위에 자료 쌓기인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맨 위 자료 빼기인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pop]</a:t>
            </a: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First In First Out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뒤에 자료 줄 세우기인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enqueue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맨 앞 자료 빼기인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2050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collections import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꼭 뒤로만 줄을 세우지 않을 수 있는 양 방향 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설명을 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https://goo.gl/ycosQr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에서 지금 같이 확인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친구의 친구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…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아직 경로가 잡히지 않은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보는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큐에 넣고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큐가 빌 때까지 반복하며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관리해주면 해당 노드의 다른 노드에 대한 최단 경로를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아까 알고리즘으로 도출 가능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169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189167" y="1983972"/>
            <a:ext cx="8765665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있던 각 유저의 사전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{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[“id”] : [[]] }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 자신에 대한 것은 빈 것으로 미리 추가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frontier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friend) for friend in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[“friends”])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확인해야 하는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사용자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사용자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 만들기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frontier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[(A, B), (A, C), (A, F)]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노드는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91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pPr marL="285750" indent="-285750"/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방향 네트워크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(directed network): </a:t>
            </a:r>
            <a:r>
              <a:rPr lang="ko-KR" altLang="en-US" sz="2200" dirty="0"/>
              <a:t>정보전달</a:t>
            </a:r>
            <a:r>
              <a:rPr lang="en-US" altLang="ko-KR" sz="2200" dirty="0"/>
              <a:t>, </a:t>
            </a:r>
            <a:r>
              <a:rPr lang="ko-KR" altLang="en-US" sz="2200" dirty="0"/>
              <a:t>국가간의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수출</a:t>
            </a:r>
            <a:r>
              <a:rPr lang="en-US" altLang="ko-KR" sz="2200" dirty="0"/>
              <a:t>/</a:t>
            </a:r>
            <a:r>
              <a:rPr lang="ko-KR" altLang="en-US" sz="2200" dirty="0"/>
              <a:t>수입 등 방향성이 있는 경우로</a:t>
            </a:r>
            <a:r>
              <a:rPr lang="en-US" altLang="ko-KR" sz="2200" dirty="0"/>
              <a:t>, </a:t>
            </a:r>
            <a:r>
              <a:rPr lang="ko-KR" altLang="en-US" sz="2200" dirty="0"/>
              <a:t>송신자와 수신자가 확실함</a:t>
            </a:r>
            <a:r>
              <a:rPr lang="en-US" altLang="ko-KR" sz="2200" dirty="0"/>
              <a:t>. </a:t>
            </a:r>
          </a:p>
          <a:p>
            <a:pPr marL="285750" indent="-285750"/>
            <a:endParaRPr lang="en-US" altLang="ko-KR" sz="2200" dirty="0"/>
          </a:p>
          <a:p>
            <a:pPr marL="285750" indent="-285750"/>
            <a:r>
              <a:rPr lang="ko-KR" alt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무방향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네트워크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(undirected network): </a:t>
            </a:r>
            <a:r>
              <a:rPr lang="ko-KR" altLang="en-US" sz="2200" dirty="0"/>
              <a:t>외교관계</a:t>
            </a:r>
            <a:r>
              <a:rPr lang="en-US" altLang="ko-KR" sz="2200" dirty="0"/>
              <a:t>, </a:t>
            </a:r>
            <a:r>
              <a:rPr lang="ko-KR" altLang="en-US" sz="2200" dirty="0"/>
              <a:t>혈연관계 등 </a:t>
            </a:r>
            <a:r>
              <a:rPr lang="ko-KR" altLang="en-US" sz="2200" dirty="0" err="1"/>
              <a:t>액터</a:t>
            </a:r>
            <a:r>
              <a:rPr lang="ko-KR" altLang="en-US" sz="2200" dirty="0"/>
              <a:t> 관계의 존재 자체를 문제로 하는 경우로</a:t>
            </a:r>
            <a:r>
              <a:rPr lang="en-US" altLang="ko-KR" sz="2200" dirty="0"/>
              <a:t>, </a:t>
            </a:r>
            <a:r>
              <a:rPr lang="ko-KR" altLang="en-US" sz="2200" dirty="0"/>
              <a:t>일반적으로 방향성이 없는 관계임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종류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251520" y="1983972"/>
            <a:ext cx="8804712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frontier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deque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[(A, B), (A, C), (A, F)]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노드는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사전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prev_user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user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frontier.popleft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맨 앞 사용자를 추출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user[“id”]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앞서 정의한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키로 활용하기 위해 친구에 해당하는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할당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큐에 사용자를 추가하는 방법을 고려해 보면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 해당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경로가 저장되어 있을 수 있음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9446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251520" y="1772816"/>
            <a:ext cx="8739999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…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prev_user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user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frontier.popleft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user[“id”]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paths_to_prev_user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prev_user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[“id”]]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도달한 친구 이전의 친구까지의 경로에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친구를 더해야 함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[path + 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for path in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			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paths_to_prev_user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문이 있을까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–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도달한 친구 이전의 친구까지의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경로가 여러 개일 수 있기 때문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4472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328566" y="1983972"/>
            <a:ext cx="9064625" cy="41093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…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[path + 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for path in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			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paths_to_prev_user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shortest_paths_to.get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[])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사전에 등록되어 있던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도달한 친구에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이르는 경로를 가져 옴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get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메소드에 키 외에 하나 더 적으면 그건 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없을 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에러를 내지 않고 그 더 적힌 개체를 반환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경우 빈 리스트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4182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693223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…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shortest_paths_to.get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[])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기존 경로 확인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min_path_length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[0])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인덱스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–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중첩 리스트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else: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min_path_length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float(‘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경로가 존재하면 그 길이를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없으면 무한대를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9521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167372" y="1993100"/>
            <a:ext cx="9169296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…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[path for path in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if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(path) &lt;=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min_path_length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and path not in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경로와 거리 같거나 짧고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원래 경로 리스트에 없던 것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90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693223" y="196759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…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frontier.extend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((user, friend) for friend in user[“friends”]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if friend[“id”] not in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아직 한 번도 등장하지 않은 친구를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775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662217" y="1844824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…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 frontier: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큐가 빌 때까지 반복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= </a:t>
            </a:r>
            <a:r>
              <a:rPr lang="en-US" altLang="ko-KR" sz="2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old_paths_to_user</a:t>
            </a: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</a:t>
            </a:r>
            <a:r>
              <a:rPr lang="en-US" altLang="ko-KR" sz="2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new_paths_to_user</a:t>
            </a:r>
            <a:endParaRPr lang="en-US" altLang="ko-KR" sz="2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frontier.extend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((user, friend) for friend in user[“friends”]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if friend[“id”] not in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아직 한 번도 등장하지 않은 친구를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frontier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0284" y="2420888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new_paths_to_user</a:t>
            </a:r>
            <a:r>
              <a:rPr lang="ko-KR" altLang="en-US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에 해당하는</a:t>
            </a:r>
            <a:endParaRPr lang="en-US" altLang="ko-KR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path</a:t>
            </a:r>
            <a:r>
              <a:rPr lang="ko-KR" altLang="en-US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들이 더 짧으면</a:t>
            </a:r>
            <a:r>
              <a:rPr lang="en-US" altLang="ko-KR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220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497942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앞의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경로 리스트를 할당할 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정말 최단 거리에 해당하는 것들만 있게끔 해야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안 틀렸는데 틀렸다고 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것일까봐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조금 걱정되긴 하는데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31391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519569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앞의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shortest_paths_to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경로 리스트를 할당할 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정말 최단 거리에 해당하는 것들만 있게끔 해야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안 틀렸는데 틀렸다고 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것일까봐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조금 걱정되긴 하는데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…….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 중 최단 값과 새 경로 중 최단 값 비교 필요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old_min_path_length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new_min_path_length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692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from_user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경로 중 최단 값과 새 경로 중 최단 값 비교 필요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old_min_path_length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new_min_path_length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69602"/>
            <a:ext cx="52482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3532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완전 그래프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(complete graph): </a:t>
            </a:r>
            <a:r>
              <a:rPr lang="ko-KR" altLang="en-US" sz="2200" dirty="0"/>
              <a:t>각 정점에서 다른 모든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정점을 </a:t>
            </a:r>
            <a:r>
              <a:rPr lang="ko-KR" altLang="en-US" sz="2200" dirty="0"/>
              <a:t>연결하여 가능한 최대의 연결선을 가진 그래프</a:t>
            </a:r>
            <a:endParaRPr lang="en-US" altLang="ko-KR" sz="2200" dirty="0"/>
          </a:p>
          <a:p>
            <a:endParaRPr lang="en-US" altLang="ko-KR" sz="2400" dirty="0"/>
          </a:p>
          <a:p>
            <a:pPr marL="400050" lvl="1" indent="0">
              <a:buNone/>
            </a:pPr>
            <a:r>
              <a:rPr lang="ko-KR" altLang="en-US" sz="2000" dirty="0"/>
              <a:t>정점이 </a:t>
            </a:r>
            <a:r>
              <a:rPr lang="en-US" altLang="ko-KR" sz="2000" dirty="0"/>
              <a:t>n</a:t>
            </a:r>
            <a:r>
              <a:rPr lang="ko-KR" altLang="en-US" sz="2000" dirty="0"/>
              <a:t>개인 방향 그래프에서 최대 </a:t>
            </a:r>
            <a:r>
              <a:rPr lang="ko-KR" altLang="en-US" sz="2000" dirty="0" err="1"/>
              <a:t>엣지의</a:t>
            </a:r>
            <a:r>
              <a:rPr lang="ko-KR" altLang="en-US" sz="2000" dirty="0"/>
              <a:t> 개수</a:t>
            </a:r>
            <a:r>
              <a:rPr lang="en-US" altLang="ko-KR" sz="2000" dirty="0"/>
              <a:t>: n(n-1)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marL="400050" lvl="1" indent="0">
              <a:buNone/>
            </a:pPr>
            <a:r>
              <a:rPr lang="ko-KR" altLang="en-US" sz="2000" dirty="0"/>
              <a:t>정점이 </a:t>
            </a:r>
            <a:r>
              <a:rPr lang="en-US" altLang="ko-KR" sz="2000" dirty="0"/>
              <a:t>n</a:t>
            </a:r>
            <a:r>
              <a:rPr lang="ko-KR" altLang="en-US" sz="2000" dirty="0"/>
              <a:t>개인 </a:t>
            </a:r>
            <a:r>
              <a:rPr lang="ko-KR" altLang="en-US" sz="2000" dirty="0" err="1"/>
              <a:t>무뱡향</a:t>
            </a:r>
            <a:r>
              <a:rPr lang="ko-KR" altLang="en-US" sz="2000" dirty="0"/>
              <a:t> 그래프에서 최대 </a:t>
            </a:r>
            <a:r>
              <a:rPr lang="ko-KR" altLang="en-US" sz="2000" dirty="0" err="1"/>
              <a:t>엣지의</a:t>
            </a:r>
            <a:r>
              <a:rPr lang="ko-KR" altLang="en-US" sz="2000" dirty="0"/>
              <a:t> 개수</a:t>
            </a:r>
            <a:r>
              <a:rPr lang="en-US" altLang="ko-KR" sz="2000" dirty="0"/>
              <a:t>: n(n-1)/2</a:t>
            </a:r>
            <a:r>
              <a:rPr lang="ko-KR" altLang="en-US" sz="2000" dirty="0"/>
              <a:t>개  </a:t>
            </a:r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종류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23" name="그림 2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38" y="4053260"/>
            <a:ext cx="5363324" cy="2286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54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고치고 나면 마음 한 구석이 편안해집니다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최단 경로 구하기는 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리스트에 반영하면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중심성을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구할 수 있습니다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user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user[“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shortest_paths_from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각 유저 사전마다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Key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노드로 가는 최단 경로들을 담은 사전이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추가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233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최단 경로의 개수를 구하고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기여를 얼마나 하였는지 확인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source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source[“id”]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paths in source[“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”].items():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사전의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items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보여줌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책에는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iteritems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메소드인데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3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안 됨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63153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매개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betweenness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최단 경로의 개수를 구하고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기여를 얼마나 하였는지 확인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source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source[“id”]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paths in source[“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”].items():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num_paths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(paths)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contrib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1 /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num_paths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for path in paths: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for id in path: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if id not in [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users[id][“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betweenness_centrality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 +=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contrib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5909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근접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(closeness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 중심성은 해당 사용자가 갖는 다른 모든 사용자와의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 거리의 합을 분모로 갖는 수치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⇒ 앞서 구한 최단 거리를 활용하여 최단 거리 합을 구하고 활용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3553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근접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(closeness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 중심성은 해당 사용자가 갖는 다른 모든 사용자와의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최단 거리의 합을 분모로 갖는 수치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⇒ 앞서 구한 최단 거리를 활용하여 최단 거리 합을 구하고 활용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farness(user):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return sum(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(paths[0]) \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for paths in user[“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shortest_paths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”].values())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user in users: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user[“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closeness_centrality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”] = 1 / farness(user)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1151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결국엔 인접행렬과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구하는 문제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인접행렬은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friendships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리스트에 포함된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튜플을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활용해 만들기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as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np.zeros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(users),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(users)))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디폴트로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정사각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영행렬을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정의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i, j in friendships: # friendships = [(0, 1), (0, 2), (7, 8), …]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[i][j] = 1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[j][i] = 1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연결된 것에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인접행렬은 방향성 없는 경우 대칭행렬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87632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numpy.linalg.eig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간단히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7" y="2586073"/>
            <a:ext cx="5148232" cy="349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13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numpy.linalg.eig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활용하면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간단히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564904"/>
            <a:ext cx="775286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674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hape 124"/>
          <p:cNvSpPr txBox="1">
            <a:spLocks/>
          </p:cNvSpPr>
          <p:nvPr/>
        </p:nvSpPr>
        <p:spPr>
          <a:xfrm>
            <a:off x="835200" y="1983600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import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linalg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as LA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w, v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LA.eig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#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줄로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진짜 끝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7566934" cy="176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7410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고유벡터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중심성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(eigenvector centrality)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8" name="Shape 124"/>
          <p:cNvSpPr txBox="1">
            <a:spLocks/>
          </p:cNvSpPr>
          <p:nvPr/>
        </p:nvSpPr>
        <p:spPr>
          <a:xfrm>
            <a:off x="835967" y="1983972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hape 124"/>
          <p:cNvSpPr txBox="1">
            <a:spLocks/>
          </p:cNvSpPr>
          <p:nvPr/>
        </p:nvSpPr>
        <p:spPr>
          <a:xfrm>
            <a:off x="835200" y="1983600"/>
            <a:ext cx="8117593" cy="43253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import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linalg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as LA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w, v =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LA.eig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adj_matrix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 enumerate(-v[:,0]):</a:t>
            </a: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print(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user_id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eigenvector_centrality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sep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“ : ”)</a:t>
            </a: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16" y="4102451"/>
            <a:ext cx="2331140" cy="233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985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가중 그래프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(weighted graph): </a:t>
            </a:r>
            <a:r>
              <a:rPr lang="ko-KR" altLang="en-US" sz="2200" dirty="0"/>
              <a:t>정점을 연결하는 </a:t>
            </a:r>
            <a:r>
              <a:rPr lang="ko-KR" altLang="en-US" sz="2200" dirty="0" err="1"/>
              <a:t>엣지에</a:t>
            </a:r>
            <a:r>
              <a:rPr lang="ko-KR" altLang="en-US" sz="2200" dirty="0"/>
              <a:t> 가중치를 할당한 그래프</a:t>
            </a:r>
            <a:endParaRPr lang="en-US" altLang="ko-KR" sz="2200" dirty="0"/>
          </a:p>
          <a:p>
            <a:endParaRPr lang="en-US" altLang="ko-KR" sz="2400" dirty="0"/>
          </a:p>
          <a:p>
            <a:pPr marL="400050" lvl="1" indent="0">
              <a:buNone/>
            </a:pPr>
            <a:r>
              <a:rPr lang="ko-KR" altLang="en-US" sz="2000" b="1" dirty="0"/>
              <a:t>가중치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엣지의</a:t>
            </a:r>
            <a:r>
              <a:rPr lang="ko-KR" altLang="en-US" sz="2000" dirty="0"/>
              <a:t> 정도 차이를 나타냄</a:t>
            </a:r>
            <a:endParaRPr lang="en-US" altLang="ko-KR" sz="2000" dirty="0"/>
          </a:p>
          <a:p>
            <a:pPr marL="400050" lvl="1" indent="0">
              <a:buNone/>
            </a:pPr>
            <a:r>
              <a:rPr lang="ko-KR" altLang="en-US" sz="2000" dirty="0"/>
              <a:t>친구 관계를 네트워크 그래프로 나타내는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단순한 친구관계 혹은 친분이 두터운 친구 관계에 따른 관계 정도가 가중치로 나타남</a:t>
            </a:r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종류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359273"/>
            <a:ext cx="6557223" cy="19913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22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GH_network_data.csv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를 지금까지 한 것처럼 전처리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3991770" cy="16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077072"/>
            <a:ext cx="81438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745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GH_network_data.csv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를 지금까지 한 것처럼 전처리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7"/>
            <a:ext cx="3991770" cy="16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077072"/>
            <a:ext cx="81438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757686"/>
            <a:ext cx="8182993" cy="232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6990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설문조사의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in/out-degree centrality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698274"/>
            <a:ext cx="4420175" cy="46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80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286" y="230504"/>
            <a:ext cx="695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중심성의 이론적 배경과 계산 알고리즘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4128" y="17259"/>
            <a:ext cx="3229433" cy="338554"/>
            <a:chOff x="5724128" y="17259"/>
            <a:chExt cx="3229433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236424" y="17259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네트워크 분석</a:t>
              </a:r>
              <a:r>
                <a:rPr lang="en-US" altLang="ko-KR" sz="16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4128" y="46647"/>
              <a:ext cx="163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15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3608" y="115668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설문조사의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in/out-degree centrality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698274"/>
            <a:ext cx="4420175" cy="46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757686"/>
            <a:ext cx="8182993" cy="232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191" y="198688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081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HY헤드라인M" pitchFamily="18" charset="-127"/>
                <a:cs typeface="Segoe UI Semibold" panose="020B0702040204020203" pitchFamily="34" charset="0"/>
              </a:rPr>
              <a:t>네트워크 활용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TESLA - 'Modern Spaceship' Commercial (HD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브랜드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71" y="1693381"/>
            <a:ext cx="4658258" cy="45014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665" y="613568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hlinkClick r:id="rId4"/>
              </a:rPr>
              <a:t>https://organicmedialab.com/2015/06/23/network-is-eating-the-world-2/</a:t>
            </a:r>
            <a:r>
              <a:rPr lang="ko-KR" altLang="en-US" sz="1200" dirty="0"/>
              <a:t>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249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소비자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15616" y="1823443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매개의 주체</a:t>
            </a:r>
            <a:r>
              <a:rPr lang="en-US" altLang="ko-KR" b="1" dirty="0"/>
              <a:t>, </a:t>
            </a:r>
            <a:r>
              <a:rPr lang="ko-KR" altLang="en-US" b="1" dirty="0"/>
              <a:t>개인</a:t>
            </a:r>
            <a:endParaRPr lang="en-US" altLang="ko-KR" b="1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주는 대로 받아들이는 대중이 사라지고 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  </a:t>
            </a:r>
            <a:r>
              <a:rPr lang="ko-KR" altLang="en-US" sz="1500" dirty="0"/>
              <a:t>스스로 미디어가 되어 네트워크를 형성한 개인</a:t>
            </a:r>
            <a:r>
              <a:rPr lang="en-US" altLang="ko-KR" sz="1500" dirty="0"/>
              <a:t>(</a:t>
            </a:r>
            <a:r>
              <a:rPr lang="ko-KR" altLang="en-US" sz="1500" dirty="0"/>
              <a:t>노드</a:t>
            </a:r>
            <a:r>
              <a:rPr lang="en-US" altLang="ko-KR" sz="1500" dirty="0"/>
              <a:t>)</a:t>
            </a:r>
            <a:r>
              <a:rPr lang="ko-KR" altLang="en-US" sz="1500" dirty="0"/>
              <a:t>들이 존재하는 상황</a:t>
            </a:r>
            <a:endParaRPr lang="en-US" altLang="ko-KR" sz="15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85" y="3184316"/>
            <a:ext cx="4746829" cy="33004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15616" y="2654440"/>
            <a:ext cx="63184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대중 매체라 불리던  </a:t>
            </a:r>
            <a:r>
              <a:rPr lang="en-US" altLang="ko-KR" sz="1500" dirty="0"/>
              <a:t>TV</a:t>
            </a:r>
            <a:r>
              <a:rPr lang="ko-KR" altLang="en-US" sz="1500" dirty="0"/>
              <a:t>나 신문도 이제 나와 같은 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  </a:t>
            </a:r>
            <a:r>
              <a:rPr lang="ko-KR" altLang="en-US" sz="1500" dirty="0"/>
              <a:t>하나의 노드에 불과하다 </a:t>
            </a:r>
            <a:r>
              <a:rPr lang="en-US" altLang="ko-KR" sz="1500" dirty="0"/>
              <a:t>(</a:t>
            </a:r>
            <a:r>
              <a:rPr lang="ko-KR" altLang="en-US" sz="1500" dirty="0"/>
              <a:t>물론 나보다는 훨씬 목소리가 크다</a:t>
            </a:r>
            <a:r>
              <a:rPr lang="en-US" altLang="ko-KR" sz="1500" dirty="0"/>
              <a:t>).</a:t>
            </a:r>
            <a:endParaRPr lang="en-US" altLang="ko-KR" sz="1500" dirty="0"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63831" y="902905"/>
            <a:ext cx="4344673" cy="1430884"/>
            <a:chOff x="4763831" y="902905"/>
            <a:chExt cx="4344673" cy="143088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22252" t="37196" r="36027" b="41665"/>
            <a:stretch/>
          </p:blipFill>
          <p:spPr>
            <a:xfrm>
              <a:off x="4763831" y="902905"/>
              <a:ext cx="4344673" cy="143088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60837" y="1202793"/>
              <a:ext cx="1010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미흡하지만</a:t>
              </a:r>
              <a:endParaRPr lang="en-US" altLang="ko-KR" sz="1200" dirty="0"/>
            </a:p>
            <a:p>
              <a:r>
                <a:rPr lang="en-US" altLang="ko-KR" sz="1200" dirty="0"/>
                <a:t>4P-&gt;4C etc.</a:t>
              </a:r>
            </a:p>
            <a:p>
              <a:r>
                <a:rPr lang="ko-KR" altLang="en-US" sz="1200" dirty="0"/>
                <a:t>마케팅 믹스의 변화도</a:t>
              </a:r>
              <a:r>
                <a:rPr lang="en-US" altLang="ko-KR" sz="1200" dirty="0"/>
                <a:t>~</a:t>
              </a:r>
              <a:endParaRPr lang="ko-KR" altLang="en-US" sz="12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5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9623" y="2996952"/>
            <a:ext cx="760546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정의</a:t>
            </a:r>
            <a:r>
              <a:rPr lang="en-US" altLang="ko-KR" b="1" dirty="0"/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err="1"/>
              <a:t>바이럴</a:t>
            </a:r>
            <a:r>
              <a:rPr lang="ko-KR" altLang="en-US" sz="1400" b="1" dirty="0"/>
              <a:t> 마케팅</a:t>
            </a:r>
            <a:r>
              <a:rPr lang="ko-KR" altLang="en-US" sz="1400" dirty="0"/>
              <a:t>은 소셜 미디어를 통해 거미줄처럼 네트워크되어 있는 소비자들에게 바이러스처럼 빠르게 확산되는 새로운 마케팅 현상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누리꾼이 이메일이나 </a:t>
            </a:r>
            <a:r>
              <a:rPr lang="en-US" altLang="ko-KR" sz="1400" dirty="0"/>
              <a:t>SNS </a:t>
            </a:r>
            <a:r>
              <a:rPr lang="ko-KR" altLang="en-US" sz="1400" dirty="0"/>
              <a:t>등 전파 가능한 매체를 통해 자발적으로 어떤 기업 또는 제품을 홍보하도록 유도하는 마케팅 기법</a:t>
            </a:r>
            <a:r>
              <a:rPr lang="en-US" altLang="ko-KR" dirty="0"/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[</a:t>
            </a:r>
            <a:r>
              <a:rPr lang="ko-KR" altLang="en-US" b="1" dirty="0"/>
              <a:t>콘텐츠 지속성과 네트워크</a:t>
            </a:r>
            <a:r>
              <a:rPr lang="en-US" altLang="ko-KR" b="1" dirty="0"/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콘텐츠가 너무 많기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연결되지 않은 콘텐츠는 눈에 보이지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콘텐츠가 지속되려면 </a:t>
            </a:r>
            <a:r>
              <a:rPr lang="en-US" altLang="ko-KR" sz="1400" dirty="0"/>
              <a:t>‘</a:t>
            </a:r>
            <a:r>
              <a:rPr lang="ko-KR" altLang="en-US" sz="1400" dirty="0"/>
              <a:t>관계</a:t>
            </a:r>
            <a:r>
              <a:rPr lang="en-US" altLang="ko-KR" sz="1400" dirty="0"/>
              <a:t>’</a:t>
            </a:r>
            <a:r>
              <a:rPr lang="ko-KR" altLang="en-US" sz="1400" dirty="0"/>
              <a:t>를 만들어 주어야 한다</a:t>
            </a:r>
            <a:r>
              <a:rPr lang="en-US" altLang="ko-KR" sz="1400" dirty="0"/>
              <a:t>. (</a:t>
            </a:r>
            <a:r>
              <a:rPr lang="ko-KR" altLang="en-US" sz="1400" dirty="0" err="1"/>
              <a:t>오가닉</a:t>
            </a:r>
            <a:r>
              <a:rPr lang="ko-KR" altLang="en-US" sz="1400" dirty="0"/>
              <a:t> 마케팅의 견지</a:t>
            </a:r>
            <a:r>
              <a:rPr lang="en-US" altLang="ko-KR" sz="1400" dirty="0"/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92553" y="6091623"/>
            <a:ext cx="3455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http://originalm.tistory.com/16</a:t>
            </a:r>
            <a:r>
              <a:rPr lang="ko-KR" altLang="en-US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608" y="1156682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세상 참 좁다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 - SNS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바이럴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마케팅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22399" y="1772816"/>
            <a:ext cx="702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여섯 단계의 분리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 (Six degrees of separation)</a:t>
            </a: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세상에 살고 있는 어떤 두 사람 간에 그들을 연결해 줄 경로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(path)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 존재하고 심지어 이 경로가 평균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개의 링크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지인관계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이루어져 있다는 주장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페이스북에서 임의의 두 사람간의 거리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경로 길이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평균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4.7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C1A889C-F97B-4B26-A104-A235B05C31C1}"/>
              </a:ext>
            </a:extLst>
          </p:cNvPr>
          <p:cNvSpPr/>
          <p:nvPr/>
        </p:nvSpPr>
        <p:spPr>
          <a:xfrm>
            <a:off x="1115616" y="2580491"/>
            <a:ext cx="7142768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어떻게 </a:t>
            </a:r>
            <a:endParaRPr lang="en-US" altLang="ko-KR" dirty="0"/>
          </a:p>
          <a:p>
            <a:pPr algn="ctr"/>
            <a:r>
              <a:rPr lang="ko-KR" altLang="en-US" dirty="0"/>
              <a:t>한 사람으로부터 시작해서 네트워크 전체를 감염시킬 수 있을까</a:t>
            </a:r>
            <a:r>
              <a:rPr lang="en-US" altLang="ko-KR" dirty="0"/>
              <a:t>?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14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3" t="22687" r="2974" b="11860"/>
          <a:stretch/>
        </p:blipFill>
        <p:spPr>
          <a:xfrm>
            <a:off x="5436588" y="2412177"/>
            <a:ext cx="2304256" cy="21602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세상 참 좁다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“ - SNS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바이럴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마케팅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90264" y="5508521"/>
            <a:ext cx="9324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F3F3F"/>
                </a:solidFill>
                <a:latin typeface="ff-meta-web-pro-1"/>
              </a:rPr>
              <a:t>소셜 네트워크는 수많은 무리들이 전세계에 흩어져 있지만 </a:t>
            </a:r>
            <a:endParaRPr lang="en-US" altLang="ko-KR" sz="1600" dirty="0">
              <a:solidFill>
                <a:srgbClr val="3F3F3F"/>
              </a:solidFill>
              <a:latin typeface="ff-meta-web-pro-1"/>
            </a:endParaRP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(</a:t>
            </a:r>
            <a:r>
              <a:rPr lang="ko-KR" altLang="en-US" sz="1400" b="1" dirty="0">
                <a:solidFill>
                  <a:srgbClr val="3F3F3F"/>
                </a:solidFill>
                <a:latin typeface="ff-meta-web-pro-1"/>
              </a:rPr>
              <a:t>허브</a:t>
            </a:r>
            <a:r>
              <a:rPr lang="ko-KR" altLang="en-US" sz="1400" dirty="0">
                <a:solidFill>
                  <a:srgbClr val="3F3F3F"/>
                </a:solidFill>
                <a:latin typeface="ff-meta-web-pro-1"/>
              </a:rPr>
              <a:t>에 의해</a:t>
            </a:r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ff-meta-web-pro-1"/>
              </a:rPr>
              <a:t>널리</a:t>
            </a:r>
            <a:r>
              <a:rPr lang="ko-KR" altLang="en-US" sz="1600" dirty="0">
                <a:solidFill>
                  <a:srgbClr val="3F3F3F"/>
                </a:solidFill>
                <a:latin typeface="ff-meta-web-pro-1"/>
              </a:rPr>
              <a:t> </a:t>
            </a:r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(</a:t>
            </a:r>
            <a:r>
              <a:rPr lang="ko-KR" altLang="en-US" sz="1400" b="1" dirty="0">
                <a:solidFill>
                  <a:srgbClr val="3F3F3F"/>
                </a:solidFill>
                <a:latin typeface="ff-meta-web-pro-1"/>
              </a:rPr>
              <a:t>사회적 다리</a:t>
            </a:r>
            <a:r>
              <a:rPr lang="ko-KR" altLang="en-US" sz="1400" dirty="0">
                <a:solidFill>
                  <a:srgbClr val="3F3F3F"/>
                </a:solidFill>
                <a:latin typeface="ff-meta-web-pro-1"/>
              </a:rPr>
              <a:t>에 의해</a:t>
            </a:r>
            <a:r>
              <a:rPr lang="en-US" altLang="ko-KR" sz="1400" dirty="0">
                <a:solidFill>
                  <a:srgbClr val="3F3F3F"/>
                </a:solidFill>
                <a:latin typeface="ff-meta-web-pro-1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ff-meta-web-pro-1"/>
              </a:rPr>
              <a:t>멀리</a:t>
            </a:r>
            <a:r>
              <a:rPr lang="ko-KR" altLang="en-US" sz="1600" dirty="0">
                <a:solidFill>
                  <a:srgbClr val="3F3F3F"/>
                </a:solidFill>
                <a:latin typeface="ff-meta-web-pro-1"/>
              </a:rPr>
              <a:t> 메시지가 전파될 수 있는 구조를 가지고 있다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377788" y="47361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약한 연결</a:t>
            </a:r>
            <a:r>
              <a:rPr lang="en-US" altLang="ko-KR" sz="1400" b="1" dirty="0">
                <a:solidFill>
                  <a:srgbClr val="444444"/>
                </a:solidFill>
                <a:latin typeface="calluna-sans-1"/>
              </a:rPr>
              <a:t>(Weak Tie)</a:t>
            </a:r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은</a:t>
            </a:r>
            <a:endParaRPr lang="en-US" altLang="ko-KR" sz="1400" b="1" dirty="0">
              <a:solidFill>
                <a:srgbClr val="444444"/>
              </a:solidFill>
              <a:latin typeface="calluna-sans-1"/>
            </a:endParaRPr>
          </a:p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메시지를 멀리 퍼지게 한다</a:t>
            </a:r>
            <a:endParaRPr lang="ko-KR" altLang="en-US" sz="1400" b="1" i="0" dirty="0">
              <a:solidFill>
                <a:srgbClr val="444444"/>
              </a:solidFill>
              <a:effectLst/>
              <a:latin typeface="calluna-sans-1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2671" y="4705980"/>
            <a:ext cx="2454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허브</a:t>
            </a:r>
            <a:r>
              <a:rPr lang="en-US" altLang="ko-KR" sz="1400" b="1" dirty="0">
                <a:solidFill>
                  <a:srgbClr val="444444"/>
                </a:solidFill>
                <a:latin typeface="calluna-sans-1"/>
              </a:rPr>
              <a:t>(Hub)</a:t>
            </a:r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는 </a:t>
            </a:r>
            <a:endParaRPr lang="en-US" altLang="ko-KR" sz="1400" b="1" dirty="0">
              <a:solidFill>
                <a:srgbClr val="444444"/>
              </a:solidFill>
              <a:latin typeface="calluna-sans-1"/>
            </a:endParaRPr>
          </a:p>
          <a:p>
            <a:pPr algn="ctr" fontAlgn="base"/>
            <a:r>
              <a:rPr lang="ko-KR" altLang="en-US" sz="1400" b="1" dirty="0">
                <a:solidFill>
                  <a:srgbClr val="444444"/>
                </a:solidFill>
                <a:latin typeface="calluna-sans-1"/>
              </a:rPr>
              <a:t>한번에 많은 메시지를 보낸다</a:t>
            </a:r>
            <a:endParaRPr lang="ko-KR" altLang="en-US" sz="1400" b="1" i="0" dirty="0">
              <a:solidFill>
                <a:srgbClr val="444444"/>
              </a:solidFill>
              <a:effectLst/>
              <a:latin typeface="calluna-sans-1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73" y="2430164"/>
            <a:ext cx="2832829" cy="214225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7624" y="1706757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EX. </a:t>
            </a:r>
            <a:r>
              <a:rPr lang="ko-KR" altLang="en-US" b="1" dirty="0"/>
              <a:t>네트워크 특성에 기초한 마케팅 타겟 설정</a:t>
            </a:r>
          </a:p>
        </p:txBody>
      </p:sp>
      <p:sp>
        <p:nvSpPr>
          <p:cNvPr id="2" name="타원 1"/>
          <p:cNvSpPr/>
          <p:nvPr/>
        </p:nvSpPr>
        <p:spPr>
          <a:xfrm>
            <a:off x="6300192" y="2852936"/>
            <a:ext cx="576064" cy="56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277693" y="3156021"/>
            <a:ext cx="244256" cy="331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6678302" y="3189174"/>
            <a:ext cx="224406" cy="10210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383059" y="2917140"/>
            <a:ext cx="152400" cy="1721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 flipV="1">
            <a:off x="6598507" y="3267751"/>
            <a:ext cx="25581" cy="2448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419872" y="6165304"/>
            <a:ext cx="6300192" cy="281200"/>
            <a:chOff x="3419872" y="6165304"/>
            <a:chExt cx="6300192" cy="281200"/>
          </a:xfrm>
        </p:grpSpPr>
        <p:sp>
          <p:nvSpPr>
            <p:cNvPr id="49" name="직사각형 48"/>
            <p:cNvSpPr/>
            <p:nvPr/>
          </p:nvSpPr>
          <p:spPr>
            <a:xfrm>
              <a:off x="5148064" y="6165304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200" dirty="0">
                  <a:hlinkClick r:id="rId5"/>
                </a:rPr>
                <a:t>http://m.itdaily.kr/news/articleView.html?idxno=84748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19872" y="6169505"/>
              <a:ext cx="1822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타겟팅이</a:t>
              </a:r>
              <a:r>
                <a:rPr lang="ko-KR" altLang="en-US" sz="1200" dirty="0"/>
                <a:t> 더 궁금하다면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26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바이럴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마케팅 성공 사례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3799" y="6112386"/>
            <a:ext cx="3100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3"/>
              </a:rPr>
              <a:t>http://originalm.tistory.com/16</a:t>
            </a:r>
            <a:r>
              <a:rPr lang="ko-KR" altLang="en-US" sz="1600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4" y="1618347"/>
            <a:ext cx="3352870" cy="22335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8" y="4077072"/>
            <a:ext cx="3352870" cy="2233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4" y="4039461"/>
            <a:ext cx="3352870" cy="2233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8" y="1844824"/>
            <a:ext cx="3486218" cy="208183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6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948714"/>
            <a:ext cx="8229600" cy="41774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저스틴과 유자는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유자는 </a:t>
            </a:r>
            <a:r>
              <a:rPr lang="ko-KR" altLang="en-US" sz="2200" dirty="0" err="1"/>
              <a:t>지니와</a:t>
            </a:r>
            <a:r>
              <a:rPr lang="ko-KR" altLang="en-US" sz="2200" dirty="0"/>
              <a:t> 친구이고 </a:t>
            </a:r>
            <a:r>
              <a:rPr lang="ko-KR" altLang="en-US" sz="2200" dirty="0" err="1"/>
              <a:t>다이애나와도</a:t>
            </a:r>
            <a:r>
              <a:rPr lang="ko-KR" altLang="en-US" sz="2200" dirty="0"/>
              <a:t>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다이애나는 뮤와 마이크와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뮤는 유자와 친구이고 </a:t>
            </a:r>
            <a:r>
              <a:rPr lang="ko-KR" altLang="en-US" sz="2200" dirty="0" err="1"/>
              <a:t>프레드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마이크와도</a:t>
            </a:r>
            <a:r>
              <a:rPr lang="ko-KR" altLang="en-US" sz="2200" dirty="0"/>
              <a:t> 친구이다</a:t>
            </a:r>
            <a:r>
              <a:rPr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200" dirty="0"/>
              <a:t>마이크와 </a:t>
            </a:r>
            <a:r>
              <a:rPr lang="ko-KR" altLang="en-US" sz="2200" dirty="0" err="1"/>
              <a:t>클레어는</a:t>
            </a:r>
            <a:r>
              <a:rPr lang="ko-KR" altLang="en-US" sz="2200" dirty="0"/>
              <a:t> 친구이다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15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상권 분석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 b="24801"/>
          <a:stretch/>
        </p:blipFill>
        <p:spPr>
          <a:xfrm>
            <a:off x="1699928" y="1628800"/>
            <a:ext cx="5744145" cy="472015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727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충성 고객과 이탈 고객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7949" t="47517" r="9101" b="18642"/>
          <a:stretch/>
        </p:blipFill>
        <p:spPr>
          <a:xfrm>
            <a:off x="5256204" y="2276872"/>
            <a:ext cx="3672408" cy="33843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2801" t="17280" r="8150" b="25841"/>
          <a:stretch/>
        </p:blipFill>
        <p:spPr>
          <a:xfrm>
            <a:off x="405229" y="1959110"/>
            <a:ext cx="4850975" cy="351584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0633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제품 가치와 네트워크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417" t="16726" r="7623" b="21058"/>
          <a:stretch/>
        </p:blipFill>
        <p:spPr>
          <a:xfrm>
            <a:off x="143508" y="1993085"/>
            <a:ext cx="8856984" cy="396044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25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1156682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브랜드 가치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7300" y="2870646"/>
            <a:ext cx="7029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브랜드는 </a:t>
            </a:r>
            <a:r>
              <a:rPr lang="en-US" altLang="ko-KR" b="1" dirty="0"/>
              <a:t>‘</a:t>
            </a:r>
            <a:r>
              <a:rPr lang="ko-KR" altLang="en-US" b="1" dirty="0"/>
              <a:t>인식</a:t>
            </a:r>
            <a:r>
              <a:rPr lang="en-US" altLang="ko-KR" b="1" dirty="0"/>
              <a:t>’</a:t>
            </a:r>
            <a:r>
              <a:rPr lang="ko-KR" altLang="en-US" b="1" dirty="0"/>
              <a:t>의 싸움이다</a:t>
            </a:r>
            <a:endParaRPr lang="en-US" altLang="ko-KR" b="1" dirty="0"/>
          </a:p>
          <a:p>
            <a:pPr algn="ctr"/>
            <a:r>
              <a:rPr lang="ko-KR" altLang="en-US" sz="1500" i="1" dirty="0"/>
              <a:t>구매자가 그 브랜드의 상품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유통 채널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직원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그리고 커뮤니케이션을 접하면서 오랜 기간에 걸쳐 형성한 긍정적 또는 부정적 </a:t>
            </a:r>
            <a:r>
              <a:rPr lang="ko-KR" altLang="en-US" sz="1500" b="1" i="1" dirty="0"/>
              <a:t>인상</a:t>
            </a:r>
            <a:r>
              <a:rPr lang="ko-KR" altLang="en-US" sz="1500" i="1" dirty="0"/>
              <a:t>의 결정체</a:t>
            </a:r>
            <a:endParaRPr lang="en-US" altLang="ko-KR" sz="1500" i="1" dirty="0"/>
          </a:p>
          <a:p>
            <a:pPr algn="ctr"/>
            <a:r>
              <a:rPr lang="en-US" altLang="ko-KR" sz="1000" dirty="0"/>
              <a:t>-</a:t>
            </a:r>
            <a:r>
              <a:rPr lang="ko-KR" altLang="en-US" sz="1000" dirty="0"/>
              <a:t>장 노엘 </a:t>
            </a:r>
            <a:r>
              <a:rPr lang="ko-KR" altLang="en-US" sz="1000" dirty="0" err="1"/>
              <a:t>캐퍼러</a:t>
            </a:r>
            <a:r>
              <a:rPr lang="en-US" altLang="ko-KR" sz="1000" dirty="0"/>
              <a:t>-</a:t>
            </a:r>
          </a:p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브랜드란 사업자가 제공하는 것이 아니라 </a:t>
            </a:r>
            <a:r>
              <a:rPr lang="ko-KR" altLang="en-US" sz="1500" b="1" dirty="0"/>
              <a:t>고객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시장을 통해 ‘구축된다’ </a:t>
            </a:r>
            <a:r>
              <a:rPr lang="ko-KR" altLang="en-US" sz="1500" dirty="0"/>
              <a:t>는 관점</a:t>
            </a:r>
            <a:endParaRPr lang="en-US" altLang="ko-KR" sz="1500" dirty="0"/>
          </a:p>
          <a:p>
            <a:pPr algn="ctr"/>
            <a:r>
              <a:rPr lang="ko-KR" altLang="en-US" sz="1400" dirty="0"/>
              <a:t>브랜드의 발달</a:t>
            </a:r>
            <a:r>
              <a:rPr lang="en-US" altLang="ko-KR" sz="1400" dirty="0"/>
              <a:t>, </a:t>
            </a:r>
            <a:r>
              <a:rPr lang="ko-KR" altLang="en-US" sz="1400" dirty="0"/>
              <a:t>성장</a:t>
            </a:r>
            <a:r>
              <a:rPr lang="en-US" altLang="ko-KR" sz="1400" dirty="0"/>
              <a:t>, </a:t>
            </a:r>
            <a:r>
              <a:rPr lang="ko-KR" altLang="en-US" sz="1400" dirty="0"/>
              <a:t>진화</a:t>
            </a:r>
            <a:r>
              <a:rPr lang="en-US" altLang="ko-KR" sz="1400" dirty="0"/>
              <a:t>, </a:t>
            </a:r>
            <a:r>
              <a:rPr lang="ko-KR" altLang="en-US" sz="1400" dirty="0"/>
              <a:t>소멸의 사이클은 사용자의 경험에서 시작된다</a:t>
            </a:r>
            <a:endParaRPr lang="en-US" altLang="ko-KR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954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네트워크와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벤처캐피탈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1" y="1866648"/>
            <a:ext cx="5643077" cy="3456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46A38D4-8D71-40DD-B09E-1EDF8515C242}"/>
              </a:ext>
            </a:extLst>
          </p:cNvPr>
          <p:cNvSpPr txBox="1"/>
          <p:nvPr/>
        </p:nvSpPr>
        <p:spPr>
          <a:xfrm>
            <a:off x="1537571" y="5473306"/>
            <a:ext cx="6181500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벤처 캐피탈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Venture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Capital)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벤처기업에 주식투자 형식으로 투자하는 기업 또는 기업의 자본</a:t>
            </a:r>
            <a:endParaRPr lang="en-US" altLang="ko-KR" sz="1600" dirty="0"/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장래성과 수익성에 주목하여 투융자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90187" y="124033"/>
            <a:ext cx="4141745" cy="646331"/>
            <a:chOff x="290187" y="124033"/>
            <a:chExt cx="4141745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175912" y="18558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ea typeface="HY헤드라인M" pitchFamily="18" charset="-127"/>
                  <a:cs typeface="Segoe UI Semibold" panose="020B0702040204020203" pitchFamily="34" charset="0"/>
                </a:rPr>
                <a:t>네트워크 활용 사례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E0AA74-E913-407F-8D41-BE0B0D213B50}"/>
                </a:ext>
              </a:extLst>
            </p:cNvPr>
            <p:cNvSpPr txBox="1"/>
            <p:nvPr/>
          </p:nvSpPr>
          <p:spPr>
            <a:xfrm>
              <a:off x="290187" y="124033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>
                      <a:lumMod val="95000"/>
                    </a:schemeClr>
                  </a:solidFill>
                  <a:latin typeface="Copperplate Gothic Bold" pitchFamily="34" charset="0"/>
                  <a:ea typeface="HY헤드라인M" pitchFamily="18" charset="-127"/>
                  <a:cs typeface="Leelawadee UI" pitchFamily="34" charset="-34"/>
                </a:rPr>
                <a:t>04</a:t>
              </a:r>
              <a:endParaRPr lang="ko-KR" altLang="en-US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287" y="230504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HY헤드라인M" pitchFamily="18" charset="-127"/>
                <a:cs typeface="Segoe UI Semibold" panose="020B0702040204020203" pitchFamily="34" charset="0"/>
              </a:rPr>
              <a:t>네트워크 활용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1156682"/>
            <a:ext cx="388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Journal – Network &amp; VC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AB3CBC0-11D0-4F4B-BDE3-33CCB2F36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55462" r="28737" b="19185"/>
          <a:stretch/>
        </p:blipFill>
        <p:spPr>
          <a:xfrm>
            <a:off x="1115616" y="3212976"/>
            <a:ext cx="7025411" cy="232557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A7A5F17D-030A-48AE-AC30-63A75DC3EA17}"/>
              </a:ext>
            </a:extLst>
          </p:cNvPr>
          <p:cNvSpPr/>
          <p:nvPr/>
        </p:nvSpPr>
        <p:spPr>
          <a:xfrm>
            <a:off x="1314642" y="3304786"/>
            <a:ext cx="4896544" cy="21754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13B1B4F6-CAAE-425E-90AC-5D4515465369}"/>
              </a:ext>
            </a:extLst>
          </p:cNvPr>
          <p:cNvSpPr/>
          <p:nvPr/>
        </p:nvSpPr>
        <p:spPr>
          <a:xfrm>
            <a:off x="1691680" y="3962319"/>
            <a:ext cx="4824536" cy="216022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558385A-3F02-439D-BAD1-4CD0141A8536}"/>
              </a:ext>
            </a:extLst>
          </p:cNvPr>
          <p:cNvSpPr/>
          <p:nvPr/>
        </p:nvSpPr>
        <p:spPr>
          <a:xfrm>
            <a:off x="1980997" y="1913614"/>
            <a:ext cx="518200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함초롬돋움" pitchFamily="50" charset="-127"/>
              </a:rPr>
              <a:t>Whom You Know Matters: Venture Capital </a:t>
            </a:r>
          </a:p>
          <a:p>
            <a:pPr algn="ctr"/>
            <a:r>
              <a:rPr lang="en-US" altLang="ko-KR" b="1" dirty="0">
                <a:latin typeface="+mn-ea"/>
                <a:cs typeface="함초롬돋움" pitchFamily="50" charset="-127"/>
              </a:rPr>
              <a:t>Networks and Investment Performance</a:t>
            </a:r>
          </a:p>
          <a:p>
            <a:pPr algn="ctr"/>
            <a:r>
              <a:rPr lang="en-US" altLang="ko-KR" sz="1400" i="1" dirty="0">
                <a:latin typeface="+mn-ea"/>
                <a:cs typeface="함초롬돋움" pitchFamily="50" charset="-127"/>
              </a:rPr>
              <a:t>YAEL V. HOCHBERG, ALEXANDER LJUNGQVIST, YANG LU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6F0C2C6-707D-4094-A222-91AA610A4773}"/>
              </a:ext>
            </a:extLst>
          </p:cNvPr>
          <p:cNvSpPr/>
          <p:nvPr/>
        </p:nvSpPr>
        <p:spPr>
          <a:xfrm>
            <a:off x="3953081" y="2852936"/>
            <a:ext cx="1237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ea"/>
                <a:cs typeface="함초롬돋움" pitchFamily="50" charset="-127"/>
              </a:rPr>
              <a:t>&lt;Abstract&gt;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3E1A47D-D71A-4351-BC55-C99BE922B29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3828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5018" y="2132856"/>
            <a:ext cx="6272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en-US" altLang="ko-KR" dirty="0">
                <a:solidFill>
                  <a:srgbClr val="FF0000"/>
                </a:solidFill>
              </a:rPr>
              <a:t>Networks are widespread in many financial markets</a:t>
            </a:r>
          </a:p>
          <a:p>
            <a:pPr lvl="0"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- VCs tend to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syndicate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their investments with other VCs,</a:t>
            </a: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Rather than investing alone(Lerner(1994a))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6096132-1C58-4CE5-ADD7-425FAEBBB7FE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F0D2A39-B21A-41EA-A251-6FAE90800EB2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A1396C7-A31A-468F-94D7-D4EAFC252802}"/>
              </a:ext>
            </a:extLst>
          </p:cNvPr>
          <p:cNvSpPr txBox="1"/>
          <p:nvPr/>
        </p:nvSpPr>
        <p:spPr>
          <a:xfrm>
            <a:off x="1145018" y="3462100"/>
            <a:ext cx="7427033" cy="20313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b="1" dirty="0"/>
              <a:t>신디케이트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(Syndicate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dirty="0"/>
              <a:t>일반적으로는 기업</a:t>
            </a:r>
            <a:r>
              <a:rPr lang="ko-KR" altLang="en-US" b="1" dirty="0">
                <a:solidFill>
                  <a:srgbClr val="FF0000"/>
                </a:solidFill>
              </a:rPr>
              <a:t>연합</a:t>
            </a:r>
            <a:r>
              <a:rPr lang="ko-KR" altLang="en-US" dirty="0"/>
              <a:t>을 말하는 것이지만 증권용어로는 주식이나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공사채 등의</a:t>
            </a:r>
            <a:r>
              <a:rPr lang="en-US" altLang="ko-KR" dirty="0"/>
              <a:t> </a:t>
            </a:r>
            <a:r>
              <a:rPr lang="ko-KR" altLang="en-US" dirty="0"/>
              <a:t>유가증권 발행 시 그 인수를 위하여 결성되는 인수단</a:t>
            </a:r>
            <a:endParaRPr lang="en-US" altLang="ko-KR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 증권의 </a:t>
            </a:r>
            <a:r>
              <a:rPr lang="ko-KR" altLang="en-US" dirty="0" err="1"/>
              <a:t>판매력</a:t>
            </a:r>
            <a:r>
              <a:rPr lang="ko-KR" altLang="en-US" dirty="0"/>
              <a:t> 확대와 위험분산</a:t>
            </a:r>
            <a:endParaRPr lang="en-US" altLang="ko-KR" dirty="0"/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EX)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양질의 딜 소싱을 하는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 +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벤처기업 육성을 잘하는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=&gt; Networking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매우 중요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06EDA7C-0E74-4E14-A4FA-21E700A277A0}"/>
              </a:ext>
            </a:extLst>
          </p:cNvPr>
          <p:cNvSpPr txBox="1"/>
          <p:nvPr/>
        </p:nvSpPr>
        <p:spPr>
          <a:xfrm>
            <a:off x="1043608" y="1156682"/>
            <a:ext cx="668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논문 소개 및 목적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- Syndicate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  <a:sym typeface="Wingdings" panose="05000000000000000000" pitchFamily="2" charset="2"/>
              </a:rPr>
              <a:t> Networking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9D0D7D-F8B5-4FFA-89A5-B84CBFCE06E1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27319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6096132-1C58-4CE5-ADD7-425FAEBBB7FE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F0D2A39-B21A-41EA-A251-6FAE90800EB2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C2C1B00-089A-40B3-9BA4-39061AC96F0E}"/>
              </a:ext>
            </a:extLst>
          </p:cNvPr>
          <p:cNvSpPr txBox="1"/>
          <p:nvPr/>
        </p:nvSpPr>
        <p:spPr>
          <a:xfrm>
            <a:off x="2288505" y="5724545"/>
            <a:ext cx="481093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defRPr/>
            </a:pPr>
            <a:r>
              <a:rPr lang="ko-KR" altLang="en-US" sz="1600" dirty="0"/>
              <a:t>네트워킹이 만연하다</a:t>
            </a:r>
            <a:r>
              <a:rPr lang="en-US" altLang="ko-KR" sz="1600" dirty="0"/>
              <a:t>~ </a:t>
            </a:r>
            <a:r>
              <a:rPr lang="ko-KR" altLang="en-US" sz="1600" dirty="0"/>
              <a:t>정도의 논문은 많지만</a:t>
            </a:r>
            <a:endParaRPr lang="en-US" altLang="ko-KR" sz="1600" dirty="0"/>
          </a:p>
          <a:p>
            <a:pPr lvl="0" algn="ctr">
              <a:defRPr/>
            </a:pPr>
            <a:r>
              <a:rPr lang="ko-KR" altLang="en-US" sz="1600" dirty="0"/>
              <a:t>조직화된 행동의 성과</a:t>
            </a:r>
            <a:r>
              <a:rPr lang="en-US" altLang="ko-KR" sz="1600" dirty="0"/>
              <a:t>, </a:t>
            </a:r>
            <a:r>
              <a:rPr lang="ko-KR" altLang="en-US" sz="1600" dirty="0"/>
              <a:t>결과와 관련한 연구는 부족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62EB3C-7860-4244-B092-5D778AA11824}"/>
              </a:ext>
            </a:extLst>
          </p:cNvPr>
          <p:cNvSpPr/>
          <p:nvPr/>
        </p:nvSpPr>
        <p:spPr>
          <a:xfrm>
            <a:off x="4107770" y="5291916"/>
            <a:ext cx="928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i="1" dirty="0">
                <a:highlight>
                  <a:srgbClr val="FFFF00"/>
                </a:highlight>
              </a:rPr>
              <a:t>그러나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B5B0E0E-43E6-4E0A-8B3A-14528A7401D1}"/>
              </a:ext>
            </a:extLst>
          </p:cNvPr>
          <p:cNvSpPr/>
          <p:nvPr/>
        </p:nvSpPr>
        <p:spPr>
          <a:xfrm>
            <a:off x="755576" y="2034714"/>
            <a:ext cx="88413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미래의 </a:t>
            </a:r>
            <a:r>
              <a:rPr lang="ko-KR" altLang="en-US" dirty="0" err="1"/>
              <a:t>호혜성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리스크 감소 </a:t>
            </a:r>
            <a:r>
              <a:rPr lang="en-US" altLang="ko-KR" dirty="0"/>
              <a:t>+ </a:t>
            </a:r>
            <a:r>
              <a:rPr lang="ko-KR" altLang="en-US" dirty="0"/>
              <a:t>정보 증가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더 좋은 투자처 발굴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포트폴리오 다양화 가능성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VC</a:t>
            </a:r>
            <a:r>
              <a:rPr lang="ko-KR" altLang="en-US" dirty="0"/>
              <a:t> 기업이 지닌 전문가들의 협업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섹터 </a:t>
            </a:r>
            <a:r>
              <a:rPr lang="ko-KR" altLang="en-US" dirty="0" err="1"/>
              <a:t>바운더리를</a:t>
            </a:r>
            <a:r>
              <a:rPr lang="ko-KR" altLang="en-US" dirty="0"/>
              <a:t> 확장할 수 있음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포트폴리오 기업들의 성장 가능성 </a:t>
            </a:r>
            <a:r>
              <a:rPr lang="en-US" altLang="ko-KR" dirty="0"/>
              <a:t>up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1133845-AF21-4573-BE25-7AB261C2EAE7}"/>
              </a:ext>
            </a:extLst>
          </p:cNvPr>
          <p:cNvSpPr txBox="1"/>
          <p:nvPr/>
        </p:nvSpPr>
        <p:spPr>
          <a:xfrm>
            <a:off x="1043608" y="1156682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논문 소개 및 목적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네트워킹의 장점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86F21D9-9B07-4F8E-846B-DCED8B0BF170}"/>
              </a:ext>
            </a:extLst>
          </p:cNvPr>
          <p:cNvSpPr txBox="1"/>
          <p:nvPr/>
        </p:nvSpPr>
        <p:spPr>
          <a:xfrm>
            <a:off x="755576" y="4149080"/>
            <a:ext cx="8189806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market,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greater centricity may translate into better access to information, deal flow, 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deeper pools of capital, expertise, contacts, and so on.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8115F51-63E0-42EB-991D-6DF720824D55}"/>
              </a:ext>
            </a:extLst>
          </p:cNvPr>
          <p:cNvGrpSpPr/>
          <p:nvPr/>
        </p:nvGrpSpPr>
        <p:grpSpPr>
          <a:xfrm>
            <a:off x="5642923" y="2308660"/>
            <a:ext cx="3153479" cy="1058933"/>
            <a:chOff x="5642923" y="2308660"/>
            <a:chExt cx="3153479" cy="10589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F65DF28-C24B-4D1D-BC00-27D574B51076}"/>
                </a:ext>
              </a:extLst>
            </p:cNvPr>
            <p:cNvSpPr txBox="1"/>
            <p:nvPr/>
          </p:nvSpPr>
          <p:spPr>
            <a:xfrm>
              <a:off x="5642923" y="2607295"/>
              <a:ext cx="3153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2B5389"/>
                  </a:solidFill>
                </a:rPr>
                <a:t>Network =</a:t>
              </a:r>
              <a:r>
                <a:rPr lang="ko-KR" altLang="en-US" sz="2400" b="1" dirty="0">
                  <a:solidFill>
                    <a:srgbClr val="2B5389"/>
                  </a:solidFill>
                </a:rPr>
                <a:t>  </a:t>
              </a:r>
              <a:endParaRPr lang="en-US" altLang="ko-KR" sz="2400" b="1" dirty="0">
                <a:solidFill>
                  <a:srgbClr val="2B5389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89DFA618-B07E-43BD-B96B-E2588B309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8" r="9101"/>
            <a:stretch/>
          </p:blipFill>
          <p:spPr>
            <a:xfrm>
              <a:off x="7375281" y="2308660"/>
              <a:ext cx="1224136" cy="10589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484139B-DFC3-4727-8D53-F3188E70E234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351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483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endParaRPr lang="ko-KR" altLang="en-US" sz="2400" dirty="0">
              <a:latin typeface="+mn-ea"/>
              <a:cs typeface="함초롬돋움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9A9773A-D5BE-4D56-9974-0B3B64A32DFF}"/>
              </a:ext>
            </a:extLst>
          </p:cNvPr>
          <p:cNvSpPr/>
          <p:nvPr/>
        </p:nvSpPr>
        <p:spPr>
          <a:xfrm>
            <a:off x="834416" y="2941781"/>
            <a:ext cx="77048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900" dirty="0"/>
              <a:t>변수 상호간의 정상적인 의미에서의 그래프를 다루는 것이 아니라</a:t>
            </a:r>
            <a:r>
              <a:rPr lang="en-US" altLang="ko-KR" sz="1900" dirty="0"/>
              <a:t>,</a:t>
            </a:r>
            <a:br>
              <a:rPr lang="en-US" altLang="ko-KR" sz="1900" dirty="0"/>
            </a:br>
            <a:r>
              <a:rPr lang="en-US" altLang="ko-KR" sz="1900" dirty="0"/>
              <a:t>  </a:t>
            </a:r>
            <a:r>
              <a:rPr lang="ko-KR" altLang="en-US" sz="1900" dirty="0"/>
              <a:t>특수한 의미의 그래프를 다루는 수학적 방법이다</a:t>
            </a:r>
            <a:r>
              <a:rPr lang="en-US" altLang="ko-KR" sz="19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900" dirty="0"/>
              <a:t>점과 그것들을 연결하는 선에 의해 구성된다</a:t>
            </a:r>
            <a:r>
              <a:rPr lang="en-US" altLang="ko-KR" sz="1900" dirty="0"/>
              <a:t>. </a:t>
            </a:r>
            <a:br>
              <a:rPr lang="en-US" altLang="ko-KR" sz="1900" dirty="0"/>
            </a:br>
            <a:r>
              <a:rPr lang="ko-KR" altLang="en-US" sz="1900" dirty="0"/>
              <a:t>선이 점과 연결되는 방식</a:t>
            </a:r>
            <a:r>
              <a:rPr lang="en-US" altLang="ko-KR" sz="1900" dirty="0"/>
              <a:t>, </a:t>
            </a:r>
            <a:r>
              <a:rPr lang="ko-KR" altLang="en-US" sz="1900" dirty="0"/>
              <a:t>순환의 방식</a:t>
            </a:r>
            <a:r>
              <a:rPr lang="en-US" altLang="ko-KR" sz="1900" dirty="0"/>
              <a:t>, </a:t>
            </a:r>
            <a:r>
              <a:rPr lang="ko-KR" altLang="en-US" sz="1900" dirty="0"/>
              <a:t>선이 점과 접하거나 분리하는 방식</a:t>
            </a:r>
            <a:r>
              <a:rPr lang="en-US" altLang="ko-KR" sz="1900" dirty="0"/>
              <a:t>, </a:t>
            </a:r>
            <a:r>
              <a:rPr lang="ko-KR" altLang="en-US" sz="1900" dirty="0"/>
              <a:t>그래프가 하위 그래프를 갖는가 등을 다룬다</a:t>
            </a:r>
            <a:r>
              <a:rPr lang="en-US" altLang="ko-KR" sz="19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900" dirty="0"/>
              <a:t>점은 개인이나 집단이고 선은 그들 간의 사회적 관계의 망이 된다</a:t>
            </a:r>
            <a:r>
              <a:rPr lang="en-US" altLang="ko-KR" sz="1900" dirty="0"/>
              <a:t>.</a:t>
            </a:r>
          </a:p>
          <a:p>
            <a:endParaRPr lang="en-US" altLang="ko-KR" sz="1900" dirty="0">
              <a:solidFill>
                <a:srgbClr val="000000"/>
              </a:solidFill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사회학사전</a:t>
            </a: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2000. 10. 30., </a:t>
            </a: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사회문화연구소</a:t>
            </a:r>
            <a:endParaRPr lang="en-US" altLang="ko-KR" sz="19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584A507-70E6-412A-87C4-8BA8445C8A85}"/>
              </a:ext>
            </a:extLst>
          </p:cNvPr>
          <p:cNvSpPr/>
          <p:nvPr/>
        </p:nvSpPr>
        <p:spPr>
          <a:xfrm>
            <a:off x="2599858" y="2330087"/>
            <a:ext cx="3944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+mn-ea"/>
                <a:cs typeface="함초롬돋움" pitchFamily="50" charset="-127"/>
              </a:rPr>
              <a:t>Graph Theory(</a:t>
            </a:r>
            <a:r>
              <a:rPr lang="ko-KR" altLang="en-US" sz="2400" dirty="0">
                <a:latin typeface="+mn-ea"/>
                <a:cs typeface="함초롬돋움" pitchFamily="50" charset="-127"/>
              </a:rPr>
              <a:t>그래프 이론</a:t>
            </a:r>
            <a:r>
              <a:rPr lang="en-US" altLang="ko-KR" sz="2400" dirty="0">
                <a:latin typeface="+mn-ea"/>
                <a:cs typeface="함초롬돋움" pitchFamily="50" charset="-127"/>
              </a:rPr>
              <a:t>)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97E3C1B-7270-4296-8E0D-33AE4F651C6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3091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11FE885-8097-4DE5-9D37-AB7D57613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30390" r="30362" b="12182"/>
          <a:stretch/>
        </p:blipFill>
        <p:spPr>
          <a:xfrm>
            <a:off x="1530813" y="1552029"/>
            <a:ext cx="6082373" cy="4539881"/>
          </a:xfrm>
          <a:prstGeom prst="rect">
            <a:avLst/>
          </a:prstGeom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Network of Biotech VC firms, 1990-1994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1" y="6091912"/>
            <a:ext cx="6252480" cy="505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49619" rIns="81638" bIns="40819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998" b="1" dirty="0">
                <a:solidFill>
                  <a:srgbClr val="000000"/>
                </a:solidFill>
              </a:rPr>
              <a:t>The Journal of Finance</a:t>
            </a:r>
            <a:r>
              <a:rPr lang="en-GB" sz="998" dirty="0">
                <a:solidFill>
                  <a:srgbClr val="000000"/>
                </a:solidFill>
              </a:rPr>
              <a:t/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5"/>
              </a:rPr>
              <a:t>Volume 62, Issue 1, </a:t>
            </a:r>
            <a:r>
              <a:rPr lang="en-GB" sz="998" dirty="0">
                <a:solidFill>
                  <a:srgbClr val="000000"/>
                </a:solidFill>
              </a:rPr>
              <a:t>pages 251-301, 11 JAN 2007 DOI: 10.1111/j.1540-6261.2007.01207.x</a:t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6"/>
              </a:rPr>
              <a:t>http://onlinelibrary.wiley.com/doi/10.1111/j.1540-6261.2007.01207.x/full#f1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3D4FA038-3FAB-4B1F-9E8B-1408F878F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30057" t="37771" r="36442" b="17356"/>
          <a:stretch/>
        </p:blipFill>
        <p:spPr bwMode="auto">
          <a:xfrm>
            <a:off x="1530813" y="1628743"/>
            <a:ext cx="5777491" cy="51961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DB339A-FD6A-4F0E-917D-0419B95E5F8D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2146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115668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네트워크의 예시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나눔명조 ExtraBold" pitchFamily="18" charset="-127"/>
                <a:cs typeface="함초롬돋움" pitchFamily="50" charset="-127"/>
              </a:rPr>
              <a:t>	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ea typeface="나눔명조 ExtraBold" pitchFamily="18" charset="-127"/>
              <a:cs typeface="함초롬돋움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84298" y="2089810"/>
            <a:ext cx="6069336" cy="3895255"/>
            <a:chOff x="1619672" y="3501008"/>
            <a:chExt cx="4600128" cy="2952328"/>
          </a:xfrm>
        </p:grpSpPr>
        <p:sp>
          <p:nvSpPr>
            <p:cNvPr id="24" name="타원 23"/>
            <p:cNvSpPr/>
            <p:nvPr/>
          </p:nvSpPr>
          <p:spPr>
            <a:xfrm>
              <a:off x="3779912" y="4365104"/>
              <a:ext cx="576064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</a:rPr>
                <a:t>뮤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489700" y="4869160"/>
              <a:ext cx="855712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0363" y="500388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마이크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5364088" y="5445224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57059" y="5580787"/>
              <a:ext cx="669769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클레어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635896" y="3501008"/>
              <a:ext cx="855712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43907" y="3642788"/>
              <a:ext cx="783704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프레드</a:t>
              </a:r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2699792" y="4869160"/>
              <a:ext cx="855712" cy="5760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619672" y="5301208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96496" y="5021279"/>
              <a:ext cx="659008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유자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2699792" y="5877272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07803" y="602128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저스틴</a:t>
              </a:r>
              <a:endParaRPr lang="ko-KR" altLang="en-US" dirty="0"/>
            </a:p>
          </p:txBody>
        </p:sp>
        <p:cxnSp>
          <p:nvCxnSpPr>
            <p:cNvPr id="36" name="직선 연결선 35"/>
            <p:cNvCxnSpPr>
              <a:stCxn id="29" idx="4"/>
              <a:endCxn id="24" idx="0"/>
            </p:cNvCxnSpPr>
            <p:nvPr/>
          </p:nvCxnSpPr>
          <p:spPr>
            <a:xfrm>
              <a:off x="4063752" y="4077072"/>
              <a:ext cx="4192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3455876" y="4781473"/>
              <a:ext cx="360040" cy="191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2411760" y="5246331"/>
              <a:ext cx="360040" cy="191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31" idx="4"/>
              <a:endCxn id="34" idx="0"/>
            </p:cNvCxnSpPr>
            <p:nvPr/>
          </p:nvCxnSpPr>
          <p:spPr>
            <a:xfrm>
              <a:off x="3127648" y="5445224"/>
              <a:ext cx="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4" idx="5"/>
            </p:cNvCxnSpPr>
            <p:nvPr/>
          </p:nvCxnSpPr>
          <p:spPr>
            <a:xfrm>
              <a:off x="4271613" y="4856805"/>
              <a:ext cx="300387" cy="115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7" idx="1"/>
            </p:cNvCxnSpPr>
            <p:nvPr/>
          </p:nvCxnSpPr>
          <p:spPr>
            <a:xfrm>
              <a:off x="5256636" y="5277225"/>
              <a:ext cx="232768" cy="252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3707904" y="5373216"/>
              <a:ext cx="855712" cy="57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02313" y="5529587"/>
              <a:ext cx="911186" cy="27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다이애나</a:t>
              </a: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103948" y="4941168"/>
              <a:ext cx="0" cy="400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4427490" y="5334662"/>
              <a:ext cx="150194" cy="139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42" idx="1"/>
            </p:cNvCxnSpPr>
            <p:nvPr/>
          </p:nvCxnSpPr>
          <p:spPr>
            <a:xfrm flipH="1" flipV="1">
              <a:off x="3455878" y="5334663"/>
              <a:ext cx="377342" cy="122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793189" y="543738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지니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59701" y="169476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01. Network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Semibold" panose="020B0702040204020203" pitchFamily="34" charset="0"/>
              </a:rPr>
              <a:t>?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Sample &amp; Data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08FDF72-DF01-45D8-8C44-70EFD1781EAB}"/>
              </a:ext>
            </a:extLst>
          </p:cNvPr>
          <p:cNvSpPr txBox="1"/>
          <p:nvPr/>
        </p:nvSpPr>
        <p:spPr>
          <a:xfrm>
            <a:off x="1259632" y="3020192"/>
            <a:ext cx="5489003" cy="13542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Fund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라이프사이클에 따른 분류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벤처 투자 기본 투자 기간이 미국에선 약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가량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- 1980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벤처투자 개념 등장 시기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)~1999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까지 생성된 펀드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- 2003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년부터 성과 측정 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최소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년의 성장 기간 제공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VC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산업의 유동성 반영하기 위함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E45B8E1-CC27-4E12-9FA5-D9ABC7B8328E}"/>
              </a:ext>
            </a:extLst>
          </p:cNvPr>
          <p:cNvSpPr txBox="1"/>
          <p:nvPr/>
        </p:nvSpPr>
        <p:spPr>
          <a:xfrm>
            <a:off x="5337184" y="1234974"/>
            <a:ext cx="358219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VC fund  &amp;</a:t>
            </a:r>
            <a:r>
              <a:rPr lang="ko-KR" altLang="en-US" sz="1400" dirty="0"/>
              <a:t> 포트폴리오 기업 두 가지 관점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D932883-9791-44EF-8BCF-063B0F11A687}"/>
              </a:ext>
            </a:extLst>
          </p:cNvPr>
          <p:cNvSpPr/>
          <p:nvPr/>
        </p:nvSpPr>
        <p:spPr>
          <a:xfrm>
            <a:off x="1259632" y="2564904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1. Sample: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US based VCs over the period 1980 to 2003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4B8C407-2328-44AF-9E4F-566AC393DF58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40491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Sample &amp; Data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396B8B1-B665-4A5E-9B25-6875730AA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17072" r="52362" b="9381"/>
          <a:stretch/>
        </p:blipFill>
        <p:spPr>
          <a:xfrm>
            <a:off x="611560" y="1706606"/>
            <a:ext cx="3024336" cy="512274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B82E6923-BB20-43B5-B728-3F7BEFB41752}"/>
              </a:ext>
            </a:extLst>
          </p:cNvPr>
          <p:cNvGrpSpPr/>
          <p:nvPr/>
        </p:nvGrpSpPr>
        <p:grpSpPr>
          <a:xfrm>
            <a:off x="4067944" y="2232226"/>
            <a:ext cx="5168967" cy="3477875"/>
            <a:chOff x="3779912" y="3510400"/>
            <a:chExt cx="5168967" cy="34778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63EE68EE-84A5-48A7-92CA-9B4C677B5BA5}"/>
                </a:ext>
              </a:extLst>
            </p:cNvPr>
            <p:cNvSpPr txBox="1"/>
            <p:nvPr/>
          </p:nvSpPr>
          <p:spPr>
            <a:xfrm>
              <a:off x="3779912" y="3510400"/>
              <a:ext cx="516896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eriod"/>
              </a:pPr>
              <a:r>
                <a:rPr lang="en-US" altLang="ko-KR" sz="1500" dirty="0"/>
                <a:t>Fund Characteristics</a:t>
              </a:r>
            </a:p>
            <a:p>
              <a:endParaRPr lang="ko-KR" altLang="en-US" sz="1500" dirty="0"/>
            </a:p>
            <a:p>
              <a:r>
                <a:rPr lang="en-US" altLang="ko-KR" sz="1500" dirty="0"/>
                <a:t>B. Measuring Fund Performance </a:t>
              </a:r>
              <a:br>
                <a:rPr lang="en-US" altLang="ko-KR" sz="1500" dirty="0"/>
              </a:b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익명 혹은 통합된 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IRR 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대신 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Exit(M&amp;A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와 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IPO)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으로</a:t>
              </a:r>
              <a:endPara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500" dirty="0"/>
                <a:t/>
              </a:r>
              <a:br>
                <a:rPr lang="en-US" altLang="ko-KR" sz="1500" dirty="0"/>
              </a:br>
              <a:r>
                <a:rPr lang="en-US" altLang="ko-KR" sz="1500" dirty="0"/>
                <a:t>C. Company-Level Performance Measure</a:t>
              </a:r>
              <a:br>
                <a:rPr lang="en-US" altLang="ko-KR" sz="1500" dirty="0"/>
              </a:b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다음 라운드에서의 생존은 잠정적인 성공 시그널로 이해</a:t>
              </a:r>
              <a:endPara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ko-KR" sz="1500" dirty="0"/>
                <a:t>D. VC firm Experience</a:t>
              </a:r>
            </a:p>
            <a:p>
              <a:r>
                <a:rPr lang="en-US" altLang="ko-KR" sz="1500" dirty="0"/>
                <a:t>E. Network Measures</a:t>
              </a:r>
            </a:p>
            <a:p>
              <a:r>
                <a:rPr lang="en-US" altLang="ko-KR" sz="1600" dirty="0"/>
                <a:t>F. Competition for Deal Flow and Investment Opportunities</a:t>
              </a:r>
            </a:p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B/M(low book to market ratio): 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반비례관계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P/E rati</a:t>
              </a:r>
              <a:r>
                <a:rPr lang="en-US" altLang="ko-KR" sz="1300" dirty="0"/>
                <a:t>o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endParaRPr lang="en-US" altLang="ko-KR" sz="1600" dirty="0"/>
            </a:p>
            <a:p>
              <a:endParaRPr lang="en-US" altLang="ko-KR" sz="15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3A21C62-838E-4C71-9DEB-6659F29EE8B4}"/>
                </a:ext>
              </a:extLst>
            </p:cNvPr>
            <p:cNvSpPr txBox="1"/>
            <p:nvPr/>
          </p:nvSpPr>
          <p:spPr>
            <a:xfrm>
              <a:off x="5796136" y="4566148"/>
              <a:ext cx="304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 </a:t>
              </a:r>
              <a:endParaRPr lang="ko-KR" altLang="en-US" sz="32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E45B8E1-CC27-4E12-9FA5-D9ABC7B8328E}"/>
              </a:ext>
            </a:extLst>
          </p:cNvPr>
          <p:cNvSpPr txBox="1"/>
          <p:nvPr/>
        </p:nvSpPr>
        <p:spPr>
          <a:xfrm>
            <a:off x="5337184" y="1234974"/>
            <a:ext cx="358219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VC fund  &amp;</a:t>
            </a:r>
            <a:r>
              <a:rPr lang="ko-KR" altLang="en-US" sz="1400" dirty="0"/>
              <a:t> 포트폴리오 기업 두 가지 관점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5EF820-2CBA-4CB7-AE69-2FAA70A06B10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4680535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Sample &amp; Data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성과 측정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1" y="6091912"/>
            <a:ext cx="6252480" cy="505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49619" rIns="81638" bIns="40819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998" b="1" dirty="0">
                <a:solidFill>
                  <a:srgbClr val="000000"/>
                </a:solidFill>
              </a:rPr>
              <a:t>The Journal of Finance</a:t>
            </a:r>
            <a:r>
              <a:rPr lang="en-GB" sz="998" dirty="0">
                <a:solidFill>
                  <a:srgbClr val="000000"/>
                </a:solidFill>
              </a:rPr>
              <a:t/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4"/>
              </a:rPr>
              <a:t>Volume 62, Issue 1, </a:t>
            </a:r>
            <a:r>
              <a:rPr lang="en-GB" sz="998" dirty="0">
                <a:solidFill>
                  <a:srgbClr val="000000"/>
                </a:solidFill>
              </a:rPr>
              <a:t>pages 251-301, 11 JAN 2007 DOI: 10.1111/j.1540-6261.2007.01207.x</a:t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5"/>
              </a:rPr>
              <a:t>http://onlinelibrary.wiley.com/doi/10.1111/j.1540-6261.2007.01207.x/full#f1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5C321E72-E4C6-4EE7-9A5A-7ADFC615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2529706" y="196489"/>
            <a:ext cx="4275436" cy="747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9CF57685-7153-4414-B658-A76FD6C4A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44110" b="34222"/>
          <a:stretch/>
        </p:blipFill>
        <p:spPr bwMode="auto">
          <a:xfrm>
            <a:off x="282545" y="2299575"/>
            <a:ext cx="8624971" cy="3266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5E92D4E-1536-4931-A481-550C4FFA1CB3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9701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II. Sample &amp; Data 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872835D-4B67-41E5-903F-4D8B6B03D2B8}"/>
              </a:ext>
            </a:extLst>
          </p:cNvPr>
          <p:cNvGrpSpPr/>
          <p:nvPr/>
        </p:nvGrpSpPr>
        <p:grpSpPr>
          <a:xfrm>
            <a:off x="-248634" y="2244711"/>
            <a:ext cx="9641268" cy="2408425"/>
            <a:chOff x="-244732" y="1880771"/>
            <a:chExt cx="9641268" cy="24084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7DB94ED1-5BE2-4EFA-B77F-4EB711DF2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75" t="73811" r="21044" b="9109"/>
            <a:stretch/>
          </p:blipFill>
          <p:spPr>
            <a:xfrm>
              <a:off x="-236925" y="2718141"/>
              <a:ext cx="9633461" cy="15710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064AA8B3-9CD9-4FE7-B1DF-692C4B538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75" t="19621" r="21044" b="69609"/>
            <a:stretch/>
          </p:blipFill>
          <p:spPr>
            <a:xfrm>
              <a:off x="-244732" y="1880771"/>
              <a:ext cx="9633463" cy="990752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1FDDB2B-E2C0-4A58-8602-6CCDBEF8E435}"/>
              </a:ext>
            </a:extLst>
          </p:cNvPr>
          <p:cNvSpPr/>
          <p:nvPr/>
        </p:nvSpPr>
        <p:spPr>
          <a:xfrm>
            <a:off x="1150754" y="1667163"/>
            <a:ext cx="2525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E. Network Measures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70C973-C665-4EEF-92FD-A1CA3D7EB869}"/>
              </a:ext>
            </a:extLst>
          </p:cNvPr>
          <p:cNvSpPr/>
          <p:nvPr/>
        </p:nvSpPr>
        <p:spPr>
          <a:xfrm>
            <a:off x="467544" y="3356992"/>
            <a:ext cx="5184576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81DB13B-8D73-43FA-89A4-C37B266FDA0E}"/>
              </a:ext>
            </a:extLst>
          </p:cNvPr>
          <p:cNvSpPr/>
          <p:nvPr/>
        </p:nvSpPr>
        <p:spPr>
          <a:xfrm>
            <a:off x="4355976" y="3429000"/>
            <a:ext cx="576064" cy="57606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C74591A-98F5-4F45-9051-A55EB1F6AA5D}"/>
              </a:ext>
            </a:extLst>
          </p:cNvPr>
          <p:cNvSpPr/>
          <p:nvPr/>
        </p:nvSpPr>
        <p:spPr>
          <a:xfrm>
            <a:off x="850021" y="5088086"/>
            <a:ext cx="80926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Fund</a:t>
            </a:r>
            <a:r>
              <a:rPr lang="ko-KR" altLang="en-US" sz="1600" dirty="0"/>
              <a:t>의 절반 이상이 신디케이트 펀드이지만 매우 낮은 연결 중심성을 보임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	 </a:t>
            </a:r>
            <a:r>
              <a:rPr lang="ko-KR" altLang="en-US" sz="1600" dirty="0">
                <a:sym typeface="Wingdings" panose="05000000000000000000" pitchFamily="2" charset="2"/>
              </a:rPr>
              <a:t>소수의 </a:t>
            </a:r>
            <a:r>
              <a:rPr lang="en-US" altLang="ko-KR" sz="1600" dirty="0">
                <a:sym typeface="Wingdings" panose="05000000000000000000" pitchFamily="2" charset="2"/>
              </a:rPr>
              <a:t>VC</a:t>
            </a:r>
            <a:r>
              <a:rPr lang="ko-KR" altLang="en-US" sz="1600" dirty="0">
                <a:sym typeface="Wingdings" panose="05000000000000000000" pitchFamily="2" charset="2"/>
              </a:rPr>
              <a:t>들만 참여하는 배타적이고 안정적인 관계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Centricity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Variation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	 never syndicated VC (1995-1999) </a:t>
            </a:r>
            <a:r>
              <a:rPr lang="ko-KR" altLang="en-US" sz="1600" dirty="0">
                <a:sym typeface="Wingdings" panose="05000000000000000000" pitchFamily="2" charset="2"/>
              </a:rPr>
              <a:t>존재 </a:t>
            </a:r>
            <a:r>
              <a:rPr lang="en-US" altLang="ko-KR" sz="1600" dirty="0">
                <a:sym typeface="Wingdings" panose="05000000000000000000" pitchFamily="2" charset="2"/>
              </a:rPr>
              <a:t>(10.3%, total: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1,820 VCs)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762ED9-30AA-4547-8243-D813EC70FE40}"/>
              </a:ext>
            </a:extLst>
          </p:cNvPr>
          <p:cNvSpPr/>
          <p:nvPr/>
        </p:nvSpPr>
        <p:spPr>
          <a:xfrm>
            <a:off x="1150754" y="3384995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(Lead)</a:t>
            </a:r>
            <a:endParaRPr lang="ko-KR" altLang="en-US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58B3F71-4D7F-4C26-A184-BF9ADDD6F4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00" t="24828" r="41593" b="5179"/>
          <a:stretch/>
        </p:blipFill>
        <p:spPr>
          <a:xfrm>
            <a:off x="5731296" y="941408"/>
            <a:ext cx="2931912" cy="549218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65EEE5F-EAED-407A-81F8-815E70E870D1}"/>
              </a:ext>
            </a:extLst>
          </p:cNvPr>
          <p:cNvSpPr/>
          <p:nvPr/>
        </p:nvSpPr>
        <p:spPr>
          <a:xfrm>
            <a:off x="1041395" y="2681188"/>
            <a:ext cx="7142768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Degree /  Closeness / Betweenness</a:t>
            </a:r>
          </a:p>
          <a:p>
            <a:pPr algn="ctr"/>
            <a:r>
              <a:rPr lang="ko-KR" altLang="en-US" sz="2400" dirty="0" err="1"/>
              <a:t>중심성</a:t>
            </a:r>
            <a:r>
              <a:rPr lang="ko-KR" altLang="en-US" sz="2400" dirty="0"/>
              <a:t> 종류에 따라 미묘하게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달라지는 의미를 비교해봅시다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759D176-C45F-47E4-A164-D497CA7CBA87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27163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17341" y="2630252"/>
            <a:ext cx="5940946" cy="668645"/>
            <a:chOff x="1131641" y="1790686"/>
            <a:chExt cx="5940946" cy="668645"/>
          </a:xfrm>
        </p:grpSpPr>
        <p:grpSp>
          <p:nvGrpSpPr>
            <p:cNvPr id="25" name="그룹 2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49921" y="1790686"/>
                  <a:ext cx="5522666" cy="66864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네트워크에서 </a:t>
                  </a:r>
                  <a:r>
                    <a:rPr kumimoji="0" lang="ko-KR" alt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액터가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 관계 맺고 있는 수를 측정한다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14:m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=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신디케이트 관계가 몇 </a:t>
                  </a:r>
                  <a:r>
                    <a:rPr lang="ko-KR" altLang="en-US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회 있었는가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9921" y="1790686"/>
                  <a:ext cx="5522666" cy="668645"/>
                </a:xfrm>
                <a:prstGeom prst="rect">
                  <a:avLst/>
                </a:prstGeom>
                <a:blipFill>
                  <a:blip r:embed="rId3"/>
                  <a:stretch>
                    <a:fillRect l="-6188" t="-23636" r="-221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그룹 43"/>
          <p:cNvGrpSpPr/>
          <p:nvPr/>
        </p:nvGrpSpPr>
        <p:grpSpPr>
          <a:xfrm>
            <a:off x="1017341" y="3501008"/>
            <a:ext cx="6650948" cy="923330"/>
            <a:chOff x="1131641" y="1807360"/>
            <a:chExt cx="6650948" cy="923330"/>
          </a:xfrm>
        </p:grpSpPr>
        <p:grpSp>
          <p:nvGrpSpPr>
            <p:cNvPr id="45" name="그룹 44"/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49921" y="1807360"/>
              <a:ext cx="6232668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더 많은 </a:t>
              </a: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VC</a:t>
              </a:r>
              <a:r>
                <a:rPr lang="ko-KR" altLang="en-US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들과 연결 관계를 가지면 우위를 점한다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/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- 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노드가 많을 수록 정보나 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deal flow*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에 있어서 덜 의존적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/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- wider range of contacts, expertise, and pools of capital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9A996CF-818A-41A9-8620-CB33830B5226}"/>
              </a:ext>
            </a:extLst>
          </p:cNvPr>
          <p:cNvSpPr/>
          <p:nvPr/>
        </p:nvSpPr>
        <p:spPr>
          <a:xfrm>
            <a:off x="-4789040" y="780783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five different aspects of a VC firm's influence: the number of VCs with which it has a relationship, as a proxy for the information, deal flow, expertise, contacts, and pools of capital it has access to; the frequency with which it is invited to </a:t>
            </a:r>
            <a:r>
              <a:rPr lang="en-US" altLang="ko-KR" dirty="0" err="1"/>
              <a:t>coinvest</a:t>
            </a:r>
            <a:r>
              <a:rPr lang="en-US" altLang="ko-KR" dirty="0"/>
              <a:t> in other VCs' deals, thereby expanding its investment opportunity set; its ability to generate such </a:t>
            </a:r>
            <a:r>
              <a:rPr lang="en-US" altLang="ko-KR" dirty="0" err="1"/>
              <a:t>coinvestment</a:t>
            </a:r>
            <a:r>
              <a:rPr lang="en-US" altLang="ko-KR" dirty="0"/>
              <a:t> opportunities in the future by syndicating its own deals today in the hope of future payback from its syndication partners; its access to the best-connected VCs; and its ability to act as an intermediary, bringing together VCs with complementary skills or investment opportunities that lack a direct relationship between them.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20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A2636B2-8C96-4CE1-939E-AD5008B86DE5}"/>
              </a:ext>
            </a:extLst>
          </p:cNvPr>
          <p:cNvSpPr/>
          <p:nvPr/>
        </p:nvSpPr>
        <p:spPr>
          <a:xfrm>
            <a:off x="1017341" y="1741209"/>
            <a:ext cx="4982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1. Degree Centricity (</a:t>
            </a:r>
            <a:r>
              <a:rPr lang="ko-KR" altLang="en-US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연결중심성</a:t>
            </a:r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37C8DE3-12D9-4333-8248-F6A5F6885742}"/>
              </a:ext>
            </a:extLst>
          </p:cNvPr>
          <p:cNvSpPr/>
          <p:nvPr/>
        </p:nvSpPr>
        <p:spPr>
          <a:xfrm>
            <a:off x="1583668" y="4365104"/>
            <a:ext cx="59766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*Deal Flow : rate at which they receive business proposals/investment offers</a:t>
            </a:r>
            <a:endParaRPr lang="ko-KR" altLang="en-US" sz="11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C095B63C-1604-4D78-91C0-AF3801410361}"/>
              </a:ext>
            </a:extLst>
          </p:cNvPr>
          <p:cNvGrpSpPr/>
          <p:nvPr/>
        </p:nvGrpSpPr>
        <p:grpSpPr>
          <a:xfrm>
            <a:off x="1010679" y="4604935"/>
            <a:ext cx="6305341" cy="1200329"/>
            <a:chOff x="1131641" y="1692668"/>
            <a:chExt cx="6305341" cy="120032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96C71D60-4D27-479C-8861-F82C8C060D14}"/>
                </a:ext>
              </a:extLst>
            </p:cNvPr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xmlns="" id="{04938203-D1C0-4D75-BD65-309ED44ECB50}"/>
                  </a:ext>
                </a:extLst>
              </p:cNvPr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1A8A13B4-DDD2-4E41-A9CD-6D499DBAB29D}"/>
                  </a:ext>
                </a:extLst>
              </p:cNvPr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7E64204F-DC43-488D-8ED2-E393B109C7BF}"/>
                </a:ext>
              </a:extLst>
            </p:cNvPr>
            <p:cNvSpPr txBox="1"/>
            <p:nvPr/>
          </p:nvSpPr>
          <p:spPr>
            <a:xfrm>
              <a:off x="1549921" y="1692668"/>
              <a:ext cx="5887061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Normalization</a:t>
              </a:r>
            </a:p>
            <a:p>
              <a:pPr lvl="0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시간에 따라 변화하는 업계 특성을 반영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/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중심성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/ (n-1) </a:t>
              </a:r>
              <a:b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n-1 : maximum possible degree in an n-actor network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CEC8AD8-40CF-4287-B1AB-F7367332E85E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32577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20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78AD766-032D-430F-8714-E75BA04EDB9B}"/>
              </a:ext>
            </a:extLst>
          </p:cNvPr>
          <p:cNvGrpSpPr/>
          <p:nvPr/>
        </p:nvGrpSpPr>
        <p:grpSpPr>
          <a:xfrm>
            <a:off x="1043608" y="2619407"/>
            <a:ext cx="4531833" cy="940835"/>
            <a:chOff x="1131641" y="1936236"/>
            <a:chExt cx="4531833" cy="94083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08DEBFB4-5E8C-4133-A6AA-B195B9BE85B6}"/>
                </a:ext>
              </a:extLst>
            </p:cNvPr>
            <p:cNvGrpSpPr/>
            <p:nvPr/>
          </p:nvGrpSpPr>
          <p:grpSpPr>
            <a:xfrm>
              <a:off x="1131641" y="1936236"/>
              <a:ext cx="377545" cy="377545"/>
              <a:chOff x="1043608" y="1899138"/>
              <a:chExt cx="377545" cy="377545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xmlns="" id="{7BAF07CD-0332-4099-B079-AFC069F7B7F1}"/>
                  </a:ext>
                </a:extLst>
              </p:cNvPr>
              <p:cNvSpPr/>
              <p:nvPr/>
            </p:nvSpPr>
            <p:spPr>
              <a:xfrm>
                <a:off x="1043608" y="1899138"/>
                <a:ext cx="377545" cy="377545"/>
              </a:xfrm>
              <a:prstGeom prst="ellipse">
                <a:avLst/>
              </a:prstGeom>
              <a:noFill/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AE186F98-5E5D-45EF-8E43-F71CA7775E1D}"/>
                  </a:ext>
                </a:extLst>
              </p:cNvPr>
              <p:cNvSpPr txBox="1"/>
              <p:nvPr/>
            </p:nvSpPr>
            <p:spPr>
              <a:xfrm>
                <a:off x="1084343" y="1903244"/>
                <a:ext cx="296075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A593DCD1-BDB1-4B18-877F-4B647EBA2C97}"/>
                </a:ext>
              </a:extLst>
            </p:cNvPr>
            <p:cNvSpPr txBox="1"/>
            <p:nvPr/>
          </p:nvSpPr>
          <p:spPr>
            <a:xfrm>
              <a:off x="1631313" y="1953741"/>
              <a:ext cx="40321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Undirected / Directed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Indegree </a:t>
              </a:r>
              <a:r>
                <a:rPr lang="en-US" altLang="ko-KR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</a:t>
              </a:r>
              <a:endPara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Outdegree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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1221B5A1-00FD-4F61-AE7D-7A125DB41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0" t="59601" r="44480" b="23117"/>
          <a:stretch/>
        </p:blipFill>
        <p:spPr>
          <a:xfrm>
            <a:off x="4716016" y="2367519"/>
            <a:ext cx="3789547" cy="31635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02215D6-2D0E-4DE6-AA75-CE2ED7611325}"/>
              </a:ext>
            </a:extLst>
          </p:cNvPr>
          <p:cNvSpPr/>
          <p:nvPr/>
        </p:nvSpPr>
        <p:spPr>
          <a:xfrm>
            <a:off x="1017341" y="1741209"/>
            <a:ext cx="4982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1. Degree Centricity (</a:t>
            </a:r>
            <a:r>
              <a:rPr lang="ko-KR" altLang="en-US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연결중심성</a:t>
            </a:r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8675DF1-B927-4192-9C50-0ACADCD07DF5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3148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5753" y="1628744"/>
            <a:ext cx="6448247" cy="45710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949638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Network of Biotech VC firms, 1990-1994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1" y="6091912"/>
            <a:ext cx="6252480" cy="505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49619" rIns="81638" bIns="40819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998" b="1" dirty="0">
                <a:solidFill>
                  <a:srgbClr val="000000"/>
                </a:solidFill>
              </a:rPr>
              <a:t>The Journal of Finance</a:t>
            </a:r>
            <a:r>
              <a:rPr lang="en-GB" sz="998" dirty="0">
                <a:solidFill>
                  <a:srgbClr val="000000"/>
                </a:solidFill>
              </a:rPr>
              <a:t/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5"/>
              </a:rPr>
              <a:t>Volume 62, Issue 1, </a:t>
            </a:r>
            <a:r>
              <a:rPr lang="en-GB" sz="998" dirty="0">
                <a:solidFill>
                  <a:srgbClr val="000000"/>
                </a:solidFill>
              </a:rPr>
              <a:t>pages 251-301, 11 JAN 2007 DOI: 10.1111/j.1540-6261.2007.01207.x</a:t>
            </a:r>
            <a:br>
              <a:rPr lang="en-GB" sz="998" dirty="0">
                <a:solidFill>
                  <a:srgbClr val="000000"/>
                </a:solidFill>
              </a:rPr>
            </a:br>
            <a:r>
              <a:rPr lang="en-GB" sz="998" dirty="0">
                <a:solidFill>
                  <a:srgbClr val="000000"/>
                </a:solidFill>
                <a:hlinkClick r:id="rId6"/>
              </a:rPr>
              <a:t>http://onlinelibrary.wiley.com/doi/10.1111/j.1540-6261.2007.01207.x/full#f1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03ACF2E-B605-456E-A83A-57979946A967}"/>
              </a:ext>
            </a:extLst>
          </p:cNvPr>
          <p:cNvSpPr/>
          <p:nvPr/>
        </p:nvSpPr>
        <p:spPr>
          <a:xfrm>
            <a:off x="504056" y="1930260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</a:rPr>
              <a:t>Directed Model</a:t>
            </a: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Indegree: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제안 받은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VC</a:t>
            </a:r>
            <a:b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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정보 및 투자 기회 접근성 증가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Outdegree: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제안 하는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VC</a:t>
            </a: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공동 투자 기회를 만들어내는 능력 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측정의 수단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271BF41-BF44-4FA7-B441-354A2D30424F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75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303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856F4BB-E908-4EAA-8666-FB307C99D5DE}"/>
              </a:ext>
            </a:extLst>
          </p:cNvPr>
          <p:cNvSpPr txBox="1"/>
          <p:nvPr/>
        </p:nvSpPr>
        <p:spPr>
          <a:xfrm>
            <a:off x="816382" y="2708920"/>
            <a:ext cx="7810861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“Intermediary”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능력자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VC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결집시키거나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직접적으로 관련 없던 투자 기회를 제안하는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매개자 역할의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VC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측정하는데 활용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측정 결과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성과에 미치는 영향은 미미한 것으로 나타남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Having the ability to act as a broker between other VCs (betweenness) has a smaller effect, with a one-standard-deviation increase in this centrality measure being associated with only a one percentage point increase in fund performance. This will prove to be true throughout our analysis, suggesting that indirect relationships (those requiring intermediation) play a lesser role in the venture capital market. (p.21)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58C96A5-C13E-4C39-94AB-C05C17C51470}"/>
              </a:ext>
            </a:extLst>
          </p:cNvPr>
          <p:cNvSpPr/>
          <p:nvPr/>
        </p:nvSpPr>
        <p:spPr>
          <a:xfrm>
            <a:off x="1017341" y="1741209"/>
            <a:ext cx="5185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2. Between Centricity (</a:t>
            </a:r>
            <a:r>
              <a:rPr lang="ko-KR" altLang="en-US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매개중심성</a:t>
            </a:r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)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97B6F50-8CDC-4B6C-B7D4-3C2A9710A40B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10080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E1F971-BE68-4C6D-A359-9B3D4C35A261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AF9F9CA-58C5-4B75-A3E5-557B4273C710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C9F33D-0A5D-4901-BE94-C865700ECDD5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A69795-6372-46C3-B5A9-E007E060F57D}"/>
              </a:ext>
            </a:extLst>
          </p:cNvPr>
          <p:cNvSpPr txBox="1"/>
          <p:nvPr/>
        </p:nvSpPr>
        <p:spPr>
          <a:xfrm>
            <a:off x="1043608" y="1156682"/>
            <a:ext cx="5203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I.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Network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Analysis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Methodology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함초롬돋움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856F4BB-E908-4EAA-8666-FB307C99D5DE}"/>
              </a:ext>
            </a:extLst>
          </p:cNvPr>
          <p:cNvSpPr txBox="1"/>
          <p:nvPr/>
        </p:nvSpPr>
        <p:spPr>
          <a:xfrm>
            <a:off x="1010207" y="2204864"/>
            <a:ext cx="753283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중요한 노드일수록 다른 노드까지 도달하는 경로가 짧을 것이라는 가정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Ex: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사회문화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B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액터의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Quality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76F90B4-F29B-4C89-87EE-45B6E36F1DF4}"/>
              </a:ext>
            </a:extLst>
          </p:cNvPr>
          <p:cNvSpPr/>
          <p:nvPr/>
        </p:nvSpPr>
        <p:spPr>
          <a:xfrm>
            <a:off x="1089829" y="3284984"/>
            <a:ext cx="3773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4. Eigenvector Centricity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D94A7866-85CF-4F44-A49C-F9149BA543B5}"/>
                  </a:ext>
                </a:extLst>
              </p:cNvPr>
              <p:cNvSpPr txBox="1"/>
              <p:nvPr/>
            </p:nvSpPr>
            <p:spPr>
              <a:xfrm>
                <a:off x="1043525" y="3792275"/>
                <a:ext cx="6931706" cy="186897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285750" lvl="0" indent="-285750">
                  <a:buFontTx/>
                  <a:buChar char="-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연결된 다른 액터들의 중심성을 </a:t>
                </a:r>
                <a:r>
                  <a:rPr lang="ko-KR" altLang="en-US" b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가중치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계산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아</m:t>
                    </m:r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겐</m:t>
                    </m:r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중</m:t>
                    </m:r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심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성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𝑒𝑣𝑗</m:t>
                        </m:r>
                      </m:e>
                    </m:nary>
                  </m:oMath>
                </a14:m>
                <a:r>
                  <a:rPr lang="en-US" altLang="ko-KR" b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노드와 연결된 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노드가 많은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엣지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연결관계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가지고 있으면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노드의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아이겐벡터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중심성이 높아진다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연결 중심성이 높아도 연결된 각 노드의 영향력이 낮으면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아이겐벡터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중심성이 낮으면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영향력이 낮다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4A7866-85CF-4F44-A49C-F9149BA54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25" y="3792275"/>
                <a:ext cx="6931706" cy="1868973"/>
              </a:xfrm>
              <a:prstGeom prst="rect">
                <a:avLst/>
              </a:prstGeom>
              <a:blipFill>
                <a:blip r:embed="rId3"/>
                <a:stretch>
                  <a:fillRect l="-880" t="-3257" b="-29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4389B46-B57A-43BB-9722-D1465580523E}"/>
              </a:ext>
            </a:extLst>
          </p:cNvPr>
          <p:cNvSpPr/>
          <p:nvPr/>
        </p:nvSpPr>
        <p:spPr>
          <a:xfrm>
            <a:off x="1017341" y="1741209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0577A"/>
                </a:solidFill>
                <a:latin typeface="+mn-ea"/>
                <a:cs typeface="함초롬돋움" pitchFamily="50" charset="-127"/>
              </a:rPr>
              <a:t>3. Closeness</a:t>
            </a:r>
            <a:endParaRPr lang="ko-KR" altLang="en-US" sz="2400" b="1" dirty="0">
              <a:solidFill>
                <a:srgbClr val="50577A"/>
              </a:solidFill>
              <a:latin typeface="+mn-ea"/>
              <a:cs typeface="함초롬돋움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5A59A9-2D0F-47A9-8756-603487CA8746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9245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F3D10F-FFD4-4365-B9C6-849D98C24788}"/>
              </a:ext>
            </a:extLst>
          </p:cNvPr>
          <p:cNvSpPr/>
          <p:nvPr/>
        </p:nvSpPr>
        <p:spPr>
          <a:xfrm>
            <a:off x="0" y="-63103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7B74AC-49EB-46B6-9C49-893A1E355A4F}"/>
              </a:ext>
            </a:extLst>
          </p:cNvPr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6E2606-F5FE-422A-8FAA-B24E486CFE50}"/>
              </a:ext>
            </a:extLst>
          </p:cNvPr>
          <p:cNvSpPr/>
          <p:nvPr/>
        </p:nvSpPr>
        <p:spPr>
          <a:xfrm>
            <a:off x="1150754" y="1075108"/>
            <a:ext cx="6373574" cy="581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5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III. Fund Level Analysis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97B5E4-A6D9-41F2-B02F-2AEA3E758644}"/>
              </a:ext>
            </a:extLst>
          </p:cNvPr>
          <p:cNvSpPr txBox="1"/>
          <p:nvPr/>
        </p:nvSpPr>
        <p:spPr>
          <a:xfrm>
            <a:off x="964287" y="23050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HY헤드라인M" pitchFamily="18" charset="-127"/>
                <a:cs typeface="Segoe UI Black" pitchFamily="34" charset="0"/>
              </a:rPr>
              <a:t>Journal – Network &amp; VC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ea typeface="HY헤드라인M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020771-8DFE-4C34-9EDB-3A273C9274A7}"/>
              </a:ext>
            </a:extLst>
          </p:cNvPr>
          <p:cNvSpPr txBox="1"/>
          <p:nvPr/>
        </p:nvSpPr>
        <p:spPr>
          <a:xfrm>
            <a:off x="7092408" y="1725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네트워크 분석 </a:t>
            </a:r>
            <a:r>
              <a:rPr lang="en-US" altLang="ko-KR" sz="1600" b="1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D04C81-B784-4F3D-9074-FB0319664783}"/>
              </a:ext>
            </a:extLst>
          </p:cNvPr>
          <p:cNvSpPr txBox="1"/>
          <p:nvPr/>
        </p:nvSpPr>
        <p:spPr>
          <a:xfrm>
            <a:off x="5580112" y="46647"/>
            <a:ext cx="1639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15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838CC8A3-CD81-4173-8BCF-BCD9A4597601}"/>
              </a:ext>
            </a:extLst>
          </p:cNvPr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A16498-B54F-4B01-9D39-EA8E1098F86B}"/>
              </a:ext>
            </a:extLst>
          </p:cNvPr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맑은 고딕" panose="020B0503020000020004" pitchFamily="50" charset="-127"/>
              <a:cs typeface="Leelawadee UI" pitchFamily="34" charset="-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EA246E8-1BFE-4C22-A8EA-3871DC46D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3" t="82541" r="24800" b="8190"/>
          <a:stretch/>
        </p:blipFill>
        <p:spPr>
          <a:xfrm>
            <a:off x="35496" y="2612006"/>
            <a:ext cx="8996654" cy="9159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0798B75-C3F9-4B40-A238-682A863F454E}"/>
              </a:ext>
            </a:extLst>
          </p:cNvPr>
          <p:cNvSpPr/>
          <p:nvPr/>
        </p:nvSpPr>
        <p:spPr>
          <a:xfrm>
            <a:off x="683568" y="1700808"/>
            <a:ext cx="608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C. The effect of Firm Networks on Fund performance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9756BCB-0629-42F1-9DD7-69014CA34493}"/>
              </a:ext>
            </a:extLst>
          </p:cNvPr>
          <p:cNvSpPr/>
          <p:nvPr/>
        </p:nvSpPr>
        <p:spPr>
          <a:xfrm>
            <a:off x="872942" y="2204864"/>
            <a:ext cx="7398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 IV. Network measures X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Effect of Firm Experience on Fund Performance)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C30CA12-0A36-4E9C-BA24-EA00DFF7C2B3}"/>
              </a:ext>
            </a:extLst>
          </p:cNvPr>
          <p:cNvSpPr/>
          <p:nvPr/>
        </p:nvSpPr>
        <p:spPr>
          <a:xfrm>
            <a:off x="644712" y="3681028"/>
            <a:ext cx="7854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 measures O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Firm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Networks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A6A0F9A-7278-451D-A17D-A2D59DB361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3" t="42041" r="24800" b="21988"/>
          <a:stretch/>
        </p:blipFill>
        <p:spPr>
          <a:xfrm>
            <a:off x="971600" y="4012638"/>
            <a:ext cx="6867585" cy="27133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78C87F9-F148-4416-BF79-C301600889B3}"/>
              </a:ext>
            </a:extLst>
          </p:cNvPr>
          <p:cNvSpPr/>
          <p:nvPr/>
        </p:nvSpPr>
        <p:spPr>
          <a:xfrm>
            <a:off x="5148064" y="2808167"/>
            <a:ext cx="3884086" cy="25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17936A9-123C-4111-B3A0-2D1B161E5287}"/>
              </a:ext>
            </a:extLst>
          </p:cNvPr>
          <p:cNvSpPr/>
          <p:nvPr/>
        </p:nvSpPr>
        <p:spPr>
          <a:xfrm>
            <a:off x="4048084" y="6079454"/>
            <a:ext cx="3884086" cy="25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1F83DCB-7049-495A-8FAA-91C076EAA936}"/>
              </a:ext>
            </a:extLst>
          </p:cNvPr>
          <p:cNvSpPr txBox="1"/>
          <p:nvPr/>
        </p:nvSpPr>
        <p:spPr>
          <a:xfrm>
            <a:off x="6516216" y="4262872"/>
            <a:ext cx="17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결정계수 상승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835323-E94F-4398-8422-788014560F2E}"/>
              </a:ext>
            </a:extLst>
          </p:cNvPr>
          <p:cNvSpPr txBox="1"/>
          <p:nvPr/>
        </p:nvSpPr>
        <p:spPr>
          <a:xfrm>
            <a:off x="100191" y="198688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8113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7588</Words>
  <Application>Microsoft Office PowerPoint</Application>
  <PresentationFormat>화면 슬라이드 쇼(4:3)</PresentationFormat>
  <Paragraphs>1459</Paragraphs>
  <Slides>132</Slides>
  <Notes>41</Notes>
  <HiddenSlides>1</HiddenSlides>
  <MMClips>1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53" baseType="lpstr">
      <vt:lpstr>굴림</vt:lpstr>
      <vt:lpstr>Arial</vt:lpstr>
      <vt:lpstr>ff-meta-web-pro-1</vt:lpstr>
      <vt:lpstr>Dotum</vt:lpstr>
      <vt:lpstr>Copperplate Gothic Bold</vt:lpstr>
      <vt:lpstr>calluna-sans-1</vt:lpstr>
      <vt:lpstr>Cambria Math</vt:lpstr>
      <vt:lpstr>Calibri</vt:lpstr>
      <vt:lpstr>함초롬돋움</vt:lpstr>
      <vt:lpstr>나눔고딕</vt:lpstr>
      <vt:lpstr>Century Gothic</vt:lpstr>
      <vt:lpstr>HY헤드라인M</vt:lpstr>
      <vt:lpstr>나눔명조 ExtraBold</vt:lpstr>
      <vt:lpstr>Wingdings</vt:lpstr>
      <vt:lpstr>맑은 고딕</vt:lpstr>
      <vt:lpstr>맑은 고딕 Semilight</vt:lpstr>
      <vt:lpstr>Segoe UI Semibold</vt:lpstr>
      <vt:lpstr>Leelawadee UI</vt:lpstr>
      <vt:lpstr>Segoe UI Black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Suji Jeong</dc:creator>
  <cp:lastModifiedBy>suji</cp:lastModifiedBy>
  <cp:revision>157</cp:revision>
  <dcterms:created xsi:type="dcterms:W3CDTF">2017-07-30T13:04:36Z</dcterms:created>
  <dcterms:modified xsi:type="dcterms:W3CDTF">2017-09-04T14:32:07Z</dcterms:modified>
</cp:coreProperties>
</file>